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4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5.xml" ContentType="application/vnd.openxmlformats-officedocument.presentationml.notesSlide+xml"/>
  <Override PartName="/ppt/tags/tag11.xml" ContentType="application/vnd.openxmlformats-officedocument.presentationml.tags+xml"/>
  <Override PartName="/ppt/notesSlides/notesSlide6.xml" ContentType="application/vnd.openxmlformats-officedocument.presentationml.notesSlide+xml"/>
  <Override PartName="/ppt/tags/tag12.xml" ContentType="application/vnd.openxmlformats-officedocument.presentationml.tags+xml"/>
  <Override PartName="/ppt/notesSlides/notesSlide7.xml" ContentType="application/vnd.openxmlformats-officedocument.presentationml.notesSlide+xml"/>
  <Override PartName="/ppt/tags/tag13.xml" ContentType="application/vnd.openxmlformats-officedocument.presentationml.tags+xml"/>
  <Override PartName="/ppt/notesSlides/notesSlide8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9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10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11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12.xml" ContentType="application/vnd.openxmlformats-officedocument.presentationml.notesSlide+xml"/>
  <Override PartName="/ppt/tags/tag22.xml" ContentType="application/vnd.openxmlformats-officedocument.presentationml.tags+xml"/>
  <Override PartName="/ppt/notesSlides/notesSlide13.xml" ContentType="application/vnd.openxmlformats-officedocument.presentationml.notesSlide+xml"/>
  <Override PartName="/ppt/tags/tag23.xml" ContentType="application/vnd.openxmlformats-officedocument.presentationml.tags+xml"/>
  <Override PartName="/ppt/notesSlides/notesSlide14.xml" ContentType="application/vnd.openxmlformats-officedocument.presentationml.notesSlide+xml"/>
  <Override PartName="/ppt/tags/tag24.xml" ContentType="application/vnd.openxmlformats-officedocument.presentationml.tags+xml"/>
  <Override PartName="/ppt/notesSlides/notesSlide15.xml" ContentType="application/vnd.openxmlformats-officedocument.presentationml.notesSlide+xml"/>
  <Override PartName="/ppt/tags/tag25.xml" ContentType="application/vnd.openxmlformats-officedocument.presentationml.tags+xml"/>
  <Override PartName="/ppt/notesSlides/notesSlide16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17.xml" ContentType="application/vnd.openxmlformats-officedocument.presentationml.notesSlide+xml"/>
  <Override PartName="/ppt/tags/tag28.xml" ContentType="application/vnd.openxmlformats-officedocument.presentationml.tags+xml"/>
  <Override PartName="/ppt/notesSlides/notesSlide18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72" r:id="rId2"/>
    <p:sldId id="299" r:id="rId3"/>
    <p:sldId id="300" r:id="rId4"/>
    <p:sldId id="307" r:id="rId5"/>
    <p:sldId id="308" r:id="rId6"/>
    <p:sldId id="310" r:id="rId7"/>
    <p:sldId id="301" r:id="rId8"/>
    <p:sldId id="311" r:id="rId9"/>
    <p:sldId id="312" r:id="rId10"/>
    <p:sldId id="303" r:id="rId11"/>
    <p:sldId id="302" r:id="rId12"/>
    <p:sldId id="313" r:id="rId13"/>
    <p:sldId id="314" r:id="rId14"/>
    <p:sldId id="315" r:id="rId15"/>
    <p:sldId id="317" r:id="rId16"/>
    <p:sldId id="318" r:id="rId17"/>
    <p:sldId id="319" r:id="rId18"/>
    <p:sldId id="320" r:id="rId19"/>
    <p:sldId id="316" r:id="rId20"/>
    <p:sldId id="305" r:id="rId21"/>
    <p:sldId id="258" r:id="rId22"/>
  </p:sldIdLst>
  <p:sldSz cx="12192000" cy="6858000"/>
  <p:notesSz cx="6858000" cy="9144000"/>
  <p:kinsoku lang="zh-CN" invalStChars="!),.:;?]}、。—ˇ¨〃々～‖…’”〕〉》」』〗】∶！＂＇），．：；？］｀｜｝·，,。." invalEndChars="([{‘“〔〈《「『〖【（［｛．·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024" userDrawn="1">
          <p15:clr>
            <a:srgbClr val="A4A3A4"/>
          </p15:clr>
        </p15:guide>
        <p15:guide id="2" pos="39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600"/>
    <a:srgbClr val="E1D800"/>
    <a:srgbClr val="0000FF"/>
    <a:srgbClr val="78006F"/>
    <a:srgbClr val="66CCFF"/>
    <a:srgbClr val="4DB4AF"/>
    <a:srgbClr val="C3BE00"/>
    <a:srgbClr val="781C6F"/>
    <a:srgbClr val="780000"/>
    <a:srgbClr val="0076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主题样式 1 - 强调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主题样式 1 - 强调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主题样式 1 - 强调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主题样式 1 - 强调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主题样式 1 - 强调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43" autoAdjust="0"/>
    <p:restoredTop sz="86957" autoAdjust="0"/>
  </p:normalViewPr>
  <p:slideViewPr>
    <p:cSldViewPr>
      <p:cViewPr varScale="1">
        <p:scale>
          <a:sx n="99" d="100"/>
          <a:sy n="99" d="100"/>
        </p:scale>
        <p:origin x="-804" y="-318"/>
      </p:cViewPr>
      <p:guideLst>
        <p:guide orient="horz" pos="2024"/>
        <p:guide pos="3931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389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C04AD9-2ED7-49E9-B946-E364DE379375}" type="datetimeFigureOut">
              <a:rPr lang="zh-CN" altLang="en-US" smtClean="0"/>
              <a:pPr/>
              <a:t>2020/4/21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30CD91-CB40-47F3-9FC7-B98A9104B9C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20923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97872C-7004-4752-87E6-E3CE587F3B73}" type="datetimeFigureOut">
              <a:rPr lang="zh-CN" altLang="en-US" smtClean="0"/>
              <a:pPr/>
              <a:t>2020/4/21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F157B9-FAE4-4D7E-98DB-217F8B54A3E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6117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05135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18464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23372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74582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92813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56674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86686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05875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901618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89556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4944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8557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35574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76190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35020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31480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05257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99812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5760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6728" y="-531440"/>
            <a:ext cx="13177464" cy="820930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88288" y="6381328"/>
            <a:ext cx="2844800" cy="365125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2020/4/21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grpSp>
        <p:nvGrpSpPr>
          <p:cNvPr id="7" name="组合 6"/>
          <p:cNvGrpSpPr>
            <a:grpSpLocks/>
          </p:cNvGrpSpPr>
          <p:nvPr userDrawn="1"/>
        </p:nvGrpSpPr>
        <p:grpSpPr bwMode="auto">
          <a:xfrm>
            <a:off x="10416480" y="6093296"/>
            <a:ext cx="1431925" cy="430213"/>
            <a:chOff x="0" y="0"/>
            <a:chExt cx="10000" cy="10000"/>
          </a:xfrm>
        </p:grpSpPr>
        <p:pic>
          <p:nvPicPr>
            <p:cNvPr id="8" name="图片 7"/>
            <p:cNvPicPr>
              <a:picLocks noRot="1"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0" y="0"/>
              <a:ext cx="4320" cy="5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9" name="图片 8"/>
            <p:cNvPicPr>
              <a:picLocks noRot="1"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492"/>
              <a:ext cx="10000" cy="4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4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4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4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tags" Target="../tags/tag21.xml"/><Relationship Id="rId7" Type="http://schemas.openxmlformats.org/officeDocument/2006/relationships/image" Target="../media/image8.wmf"/><Relationship Id="rId2" Type="http://schemas.openxmlformats.org/officeDocument/2006/relationships/tags" Target="../tags/tag20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9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3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4.xml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4" Type="http://schemas.openxmlformats.org/officeDocument/2006/relationships/notesSlide" Target="../notesSlides/notesSlide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8.xml"/><Relationship Id="rId4" Type="http://schemas.openxmlformats.org/officeDocument/2006/relationships/image" Target="../media/image12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image" Target="../media/image5.jpeg"/><Relationship Id="rId4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5" Type="http://schemas.openxmlformats.org/officeDocument/2006/relationships/image" Target="../media/image6.jpeg"/><Relationship Id="rId4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5" Type="http://schemas.openxmlformats.org/officeDocument/2006/relationships/image" Target="../media/image7.jpeg"/><Relationship Id="rId4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4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椭圆 22"/>
          <p:cNvSpPr/>
          <p:nvPr/>
        </p:nvSpPr>
        <p:spPr>
          <a:xfrm>
            <a:off x="-222910" y="2188750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-353974" y="251488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-265074" y="265141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-280069" y="182203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-489619" y="207920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-350799" y="297526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-477799" y="266728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-407949" y="286413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-222910" y="2188750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-515899" y="3133444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-369849" y="181321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-351507" y="1880625"/>
            <a:ext cx="144000" cy="144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-600744" y="2653881"/>
            <a:ext cx="126000" cy="126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-300793" y="3189574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-244437" y="2507742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-355561" y="2999868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37B0C57E-D705-4CF4-BB1D-3A1BD8612A54}"/>
              </a:ext>
            </a:extLst>
          </p:cNvPr>
          <p:cNvSpPr/>
          <p:nvPr/>
        </p:nvSpPr>
        <p:spPr>
          <a:xfrm>
            <a:off x="-169255" y="2248996"/>
            <a:ext cx="12361255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6600" b="1" dirty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邻补角、对顶角的定义及性质</a:t>
            </a:r>
            <a:endParaRPr lang="zh-CN" altLang="en-US" sz="6600" b="1" cap="none" spc="0" dirty="0">
              <a:ln w="1905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  <a:reflection blurRad="6350" stA="50000" endA="300" endPos="50000" dist="29997" dir="5400000" sy="-10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57655" y="404790"/>
            <a:ext cx="1530566" cy="307775"/>
          </a:xfrm>
          <a:prstGeom prst="rect">
            <a:avLst/>
          </a:prstGeom>
          <a:solidFill>
            <a:srgbClr val="C00000"/>
          </a:solidFill>
          <a:ln w="12700" cap="flat">
            <a:noFill/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905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dist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400" b="1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腾祥范笑歌楷书简繁合集" panose="01010104010101010101" pitchFamily="2" charset="-122"/>
                <a:ea typeface="腾祥范笑歌楷书简繁合集" panose="01010104010101010101" pitchFamily="2" charset="-122"/>
                <a:cs typeface="微软雅黑" panose="020B0502040204020203" charset="-122"/>
                <a:sym typeface="微软雅黑" panose="020B0502040204020203" charset="-122"/>
              </a:rPr>
              <a:t>学易同步精品课堂</a:t>
            </a:r>
            <a:endParaRPr kumimoji="0" lang="zh-CN" altLang="en-US" sz="1400" b="1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腾祥范笑歌楷书简繁合集" panose="01010104010101010101" pitchFamily="2" charset="-122"/>
              <a:ea typeface="腾祥范笑歌楷书简繁合集" panose="01010104010101010101" pitchFamily="2" charset="-122"/>
              <a:cs typeface="微软雅黑" panose="020B0502040204020203" charset="-122"/>
              <a:sym typeface="微软雅黑" panose="020B0502040204020203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96118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F280DDEC-C2AE-4976-BE08-2A89A17D19F0}"/>
              </a:ext>
            </a:extLst>
          </p:cNvPr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B8E59A35-0470-445C-9113-68E6B1EC9646}"/>
              </a:ext>
            </a:extLst>
          </p:cNvPr>
          <p:cNvSpPr txBox="1"/>
          <p:nvPr/>
        </p:nvSpPr>
        <p:spPr>
          <a:xfrm>
            <a:off x="228452" y="1019206"/>
            <a:ext cx="8434070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zh-CN" altLang="en-US" sz="3200" b="1" dirty="0">
                <a:ea typeface="楷体_GB2312" pitchFamily="49" charset="-122"/>
                <a:sym typeface="+mn-ea"/>
              </a:rPr>
              <a:t>下列各图中∠</a:t>
            </a:r>
            <a:r>
              <a:rPr kumimoji="1" lang="en-US" altLang="zh-CN" sz="3200" b="1" dirty="0">
                <a:ea typeface="楷体_GB2312" pitchFamily="49" charset="-122"/>
                <a:sym typeface="+mn-ea"/>
              </a:rPr>
              <a:t>1</a:t>
            </a:r>
            <a:r>
              <a:rPr kumimoji="1" lang="zh-CN" altLang="en-US" sz="3200" b="1" dirty="0">
                <a:ea typeface="楷体_GB2312" pitchFamily="49" charset="-122"/>
                <a:sym typeface="+mn-ea"/>
              </a:rPr>
              <a:t>、∠</a:t>
            </a:r>
            <a:r>
              <a:rPr kumimoji="1" lang="en-US" altLang="zh-CN" sz="3200" b="1" dirty="0">
                <a:ea typeface="楷体_GB2312" pitchFamily="49" charset="-122"/>
                <a:sym typeface="+mn-ea"/>
              </a:rPr>
              <a:t>2</a:t>
            </a:r>
            <a:r>
              <a:rPr kumimoji="1" lang="zh-CN" altLang="en-US" sz="3200" b="1" dirty="0">
                <a:ea typeface="楷体_GB2312" pitchFamily="49" charset="-122"/>
                <a:sym typeface="+mn-ea"/>
              </a:rPr>
              <a:t>是对顶角吗？为什么？</a:t>
            </a:r>
            <a:endParaRPr lang="zh-CN" altLang="en-US" sz="3200" dirty="0"/>
          </a:p>
        </p:txBody>
      </p:sp>
      <p:grpSp>
        <p:nvGrpSpPr>
          <p:cNvPr id="12" name="Group 33">
            <a:extLst>
              <a:ext uri="{FF2B5EF4-FFF2-40B4-BE49-F238E27FC236}">
                <a16:creationId xmlns:a16="http://schemas.microsoft.com/office/drawing/2014/main" xmlns="" id="{1E2C7B03-1427-4A83-B78C-0DCBC4BF5BE6}"/>
              </a:ext>
            </a:extLst>
          </p:cNvPr>
          <p:cNvGrpSpPr/>
          <p:nvPr/>
        </p:nvGrpSpPr>
        <p:grpSpPr bwMode="auto">
          <a:xfrm>
            <a:off x="6343073" y="2088306"/>
            <a:ext cx="2590800" cy="2636838"/>
            <a:chOff x="195" y="1456"/>
            <a:chExt cx="1632" cy="1661"/>
          </a:xfrm>
        </p:grpSpPr>
        <p:sp>
          <p:nvSpPr>
            <p:cNvPr id="13" name="Text Box 17">
              <a:extLst>
                <a:ext uri="{FF2B5EF4-FFF2-40B4-BE49-F238E27FC236}">
                  <a16:creationId xmlns:a16="http://schemas.microsoft.com/office/drawing/2014/main" xmlns="" id="{63C976B2-234A-4A3F-AE43-39B7232727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7" y="1968"/>
              <a:ext cx="240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b="1" dirty="0">
                  <a:ea typeface="楷体_GB2312" pitchFamily="49" charset="-122"/>
                </a:rPr>
                <a:t>1</a:t>
              </a:r>
            </a:p>
          </p:txBody>
        </p:sp>
        <p:sp>
          <p:nvSpPr>
            <p:cNvPr id="14" name="Line 18">
              <a:extLst>
                <a:ext uri="{FF2B5EF4-FFF2-40B4-BE49-F238E27FC236}">
                  <a16:creationId xmlns:a16="http://schemas.microsoft.com/office/drawing/2014/main" xmlns="" id="{3CB07459-95E1-423E-8B6F-E3585E50C0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5" y="2224"/>
              <a:ext cx="163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Line 19">
              <a:extLst>
                <a:ext uri="{FF2B5EF4-FFF2-40B4-BE49-F238E27FC236}">
                  <a16:creationId xmlns:a16="http://schemas.microsoft.com/office/drawing/2014/main" xmlns="" id="{B1AA1661-D3ED-4B13-99A5-3438F11BBB3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83" y="1456"/>
              <a:ext cx="576" cy="76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Line 20">
              <a:extLst>
                <a:ext uri="{FF2B5EF4-FFF2-40B4-BE49-F238E27FC236}">
                  <a16:creationId xmlns:a16="http://schemas.microsoft.com/office/drawing/2014/main" xmlns="" id="{0E321D5F-00E1-4C93-848F-B540E104CF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59" y="2205"/>
              <a:ext cx="192" cy="91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Text Box 21">
              <a:extLst>
                <a:ext uri="{FF2B5EF4-FFF2-40B4-BE49-F238E27FC236}">
                  <a16:creationId xmlns:a16="http://schemas.microsoft.com/office/drawing/2014/main" xmlns="" id="{A94AF5FC-7939-4880-9BCE-FEAA075625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02" y="2295"/>
              <a:ext cx="163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b="1" dirty="0">
                  <a:ea typeface="楷体_GB2312" pitchFamily="49" charset="-122"/>
                </a:rPr>
                <a:t>2</a:t>
              </a:r>
            </a:p>
          </p:txBody>
        </p:sp>
        <p:sp>
          <p:nvSpPr>
            <p:cNvPr id="18" name="Arc 22">
              <a:extLst>
                <a:ext uri="{FF2B5EF4-FFF2-40B4-BE49-F238E27FC236}">
                  <a16:creationId xmlns:a16="http://schemas.microsoft.com/office/drawing/2014/main" xmlns="" id="{7C96CFCC-8EED-4FBC-A950-A2AFB347769E}"/>
                </a:ext>
              </a:extLst>
            </p:cNvPr>
            <p:cNvSpPr/>
            <p:nvPr/>
          </p:nvSpPr>
          <p:spPr bwMode="auto">
            <a:xfrm flipH="1">
              <a:off x="839" y="2067"/>
              <a:ext cx="91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0000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Arc 23">
              <a:extLst>
                <a:ext uri="{FF2B5EF4-FFF2-40B4-BE49-F238E27FC236}">
                  <a16:creationId xmlns:a16="http://schemas.microsoft.com/office/drawing/2014/main" xmlns="" id="{443E217C-C97E-44DF-9246-D3AAD9992EB0}"/>
                </a:ext>
              </a:extLst>
            </p:cNvPr>
            <p:cNvSpPr/>
            <p:nvPr/>
          </p:nvSpPr>
          <p:spPr bwMode="auto">
            <a:xfrm rot="10800000" flipH="1">
              <a:off x="1111" y="2203"/>
              <a:ext cx="90" cy="18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0000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" name="Group 31">
            <a:extLst>
              <a:ext uri="{FF2B5EF4-FFF2-40B4-BE49-F238E27FC236}">
                <a16:creationId xmlns:a16="http://schemas.microsoft.com/office/drawing/2014/main" xmlns="" id="{16FA269B-3787-45B7-8ADE-7923F8E51860}"/>
              </a:ext>
            </a:extLst>
          </p:cNvPr>
          <p:cNvGrpSpPr/>
          <p:nvPr/>
        </p:nvGrpSpPr>
        <p:grpSpPr bwMode="auto">
          <a:xfrm>
            <a:off x="3289114" y="2069580"/>
            <a:ext cx="2590800" cy="2438400"/>
            <a:chOff x="2019" y="1435"/>
            <a:chExt cx="1632" cy="1536"/>
          </a:xfrm>
        </p:grpSpPr>
        <p:sp>
          <p:nvSpPr>
            <p:cNvPr id="21" name="Line 3">
              <a:extLst>
                <a:ext uri="{FF2B5EF4-FFF2-40B4-BE49-F238E27FC236}">
                  <a16:creationId xmlns:a16="http://schemas.microsoft.com/office/drawing/2014/main" xmlns="" id="{BF23F721-AD85-47AE-BA5D-91B5000309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19" y="2224"/>
              <a:ext cx="163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Line 5">
              <a:extLst>
                <a:ext uri="{FF2B5EF4-FFF2-40B4-BE49-F238E27FC236}">
                  <a16:creationId xmlns:a16="http://schemas.microsoft.com/office/drawing/2014/main" xmlns="" id="{36FE0E0D-E909-43C5-AB6E-6BC1947054E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699" y="1435"/>
              <a:ext cx="576" cy="76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Line 6">
              <a:extLst>
                <a:ext uri="{FF2B5EF4-FFF2-40B4-BE49-F238E27FC236}">
                  <a16:creationId xmlns:a16="http://schemas.microsoft.com/office/drawing/2014/main" xmlns="" id="{1A310C44-004D-4EA4-A61A-07D40F83FA2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563" y="2203"/>
              <a:ext cx="576" cy="76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Text Box 10">
              <a:extLst>
                <a:ext uri="{FF2B5EF4-FFF2-40B4-BE49-F238E27FC236}">
                  <a16:creationId xmlns:a16="http://schemas.microsoft.com/office/drawing/2014/main" xmlns="" id="{3C27B9B0-9707-480D-8C6E-D2E46CA89D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90" y="2203"/>
              <a:ext cx="240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b="1">
                  <a:ea typeface="楷体_GB2312" pitchFamily="49" charset="-122"/>
                </a:rPr>
                <a:t>2</a:t>
              </a:r>
            </a:p>
          </p:txBody>
        </p:sp>
        <p:sp>
          <p:nvSpPr>
            <p:cNvPr id="25" name="Text Box 11">
              <a:extLst>
                <a:ext uri="{FF2B5EF4-FFF2-40B4-BE49-F238E27FC236}">
                  <a16:creationId xmlns:a16="http://schemas.microsoft.com/office/drawing/2014/main" xmlns="" id="{A8A92356-EA51-45B0-AC0B-BB49D2CCD0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79" y="1959"/>
              <a:ext cx="151" cy="2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FF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kumimoji="1" lang="en-US" altLang="zh-CN" b="1" dirty="0">
                  <a:ea typeface="楷体_GB2312" pitchFamily="49" charset="-122"/>
                </a:rPr>
                <a:t>1</a:t>
              </a:r>
            </a:p>
          </p:txBody>
        </p:sp>
        <p:sp>
          <p:nvSpPr>
            <p:cNvPr id="26" name="Arc 13">
              <a:extLst>
                <a:ext uri="{FF2B5EF4-FFF2-40B4-BE49-F238E27FC236}">
                  <a16:creationId xmlns:a16="http://schemas.microsoft.com/office/drawing/2014/main" xmlns="" id="{C9D89B49-F74D-4349-B8D5-A2C7796449B4}"/>
                </a:ext>
              </a:extLst>
            </p:cNvPr>
            <p:cNvSpPr/>
            <p:nvPr/>
          </p:nvSpPr>
          <p:spPr bwMode="auto">
            <a:xfrm flipH="1">
              <a:off x="3062" y="2067"/>
              <a:ext cx="91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0000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Arc 14">
              <a:extLst>
                <a:ext uri="{FF2B5EF4-FFF2-40B4-BE49-F238E27FC236}">
                  <a16:creationId xmlns:a16="http://schemas.microsoft.com/office/drawing/2014/main" xmlns="" id="{BA7EF3D3-6AE5-4347-BCFB-1AE47540BD40}"/>
                </a:ext>
              </a:extLst>
            </p:cNvPr>
            <p:cNvSpPr/>
            <p:nvPr/>
          </p:nvSpPr>
          <p:spPr bwMode="auto">
            <a:xfrm rot="10800000" flipH="1">
              <a:off x="2699" y="2203"/>
              <a:ext cx="90" cy="18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0000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8" name="Group 32">
            <a:extLst>
              <a:ext uri="{FF2B5EF4-FFF2-40B4-BE49-F238E27FC236}">
                <a16:creationId xmlns:a16="http://schemas.microsoft.com/office/drawing/2014/main" xmlns="" id="{91D7C56A-EFA7-4691-99E4-6D47D033EE89}"/>
              </a:ext>
            </a:extLst>
          </p:cNvPr>
          <p:cNvGrpSpPr/>
          <p:nvPr/>
        </p:nvGrpSpPr>
        <p:grpSpPr bwMode="auto">
          <a:xfrm>
            <a:off x="191344" y="2106116"/>
            <a:ext cx="2590800" cy="1900238"/>
            <a:chOff x="3843" y="1456"/>
            <a:chExt cx="1632" cy="1197"/>
          </a:xfrm>
        </p:grpSpPr>
        <p:sp>
          <p:nvSpPr>
            <p:cNvPr id="29" name="Line 2">
              <a:extLst>
                <a:ext uri="{FF2B5EF4-FFF2-40B4-BE49-F238E27FC236}">
                  <a16:creationId xmlns:a16="http://schemas.microsoft.com/office/drawing/2014/main" xmlns="" id="{3939037D-F922-487C-BA8A-A79495D2E5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3" y="2224"/>
              <a:ext cx="163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Line 4">
              <a:extLst>
                <a:ext uri="{FF2B5EF4-FFF2-40B4-BE49-F238E27FC236}">
                  <a16:creationId xmlns:a16="http://schemas.microsoft.com/office/drawing/2014/main" xmlns="" id="{D2F6E2E3-3C9F-4EA4-B2F7-EBC5AB15479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377" y="1885"/>
              <a:ext cx="576" cy="76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Line 7">
              <a:extLst>
                <a:ext uri="{FF2B5EF4-FFF2-40B4-BE49-F238E27FC236}">
                  <a16:creationId xmlns:a16="http://schemas.microsoft.com/office/drawing/2014/main" xmlns="" id="{F3173A52-46DD-42B8-B246-CD73DEFC165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611" y="1456"/>
              <a:ext cx="672" cy="76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Text Box 8">
              <a:extLst>
                <a:ext uri="{FF2B5EF4-FFF2-40B4-BE49-F238E27FC236}">
                  <a16:creationId xmlns:a16="http://schemas.microsoft.com/office/drawing/2014/main" xmlns="" id="{DCA716FC-81C3-4A6C-BB49-5386F76D3E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67" y="2006"/>
              <a:ext cx="240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b="1" dirty="0">
                  <a:ea typeface="楷体_GB2312" pitchFamily="49" charset="-122"/>
                </a:rPr>
                <a:t>1</a:t>
              </a:r>
            </a:p>
          </p:txBody>
        </p:sp>
        <p:sp>
          <p:nvSpPr>
            <p:cNvPr id="33" name="Text Box 9">
              <a:extLst>
                <a:ext uri="{FF2B5EF4-FFF2-40B4-BE49-F238E27FC236}">
                  <a16:creationId xmlns:a16="http://schemas.microsoft.com/office/drawing/2014/main" xmlns="" id="{1F3EC967-EEE9-48E6-9FC0-D89277843F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19" y="1980"/>
              <a:ext cx="240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b="1" dirty="0">
                  <a:ea typeface="楷体_GB2312" pitchFamily="49" charset="-122"/>
                </a:rPr>
                <a:t>2</a:t>
              </a:r>
            </a:p>
          </p:txBody>
        </p:sp>
        <p:sp>
          <p:nvSpPr>
            <p:cNvPr id="34" name="Arc 15">
              <a:extLst>
                <a:ext uri="{FF2B5EF4-FFF2-40B4-BE49-F238E27FC236}">
                  <a16:creationId xmlns:a16="http://schemas.microsoft.com/office/drawing/2014/main" xmlns="" id="{BB6EBE93-7BE1-4533-9D40-C91C089EF6F1}"/>
                </a:ext>
              </a:extLst>
            </p:cNvPr>
            <p:cNvSpPr/>
            <p:nvPr/>
          </p:nvSpPr>
          <p:spPr bwMode="auto">
            <a:xfrm>
              <a:off x="4740" y="2067"/>
              <a:ext cx="45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0000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Arc 16">
              <a:extLst>
                <a:ext uri="{FF2B5EF4-FFF2-40B4-BE49-F238E27FC236}">
                  <a16:creationId xmlns:a16="http://schemas.microsoft.com/office/drawing/2014/main" xmlns="" id="{302B4953-F503-4720-914F-6629E75B1537}"/>
                </a:ext>
              </a:extLst>
            </p:cNvPr>
            <p:cNvSpPr/>
            <p:nvPr/>
          </p:nvSpPr>
          <p:spPr bwMode="auto">
            <a:xfrm flipH="1">
              <a:off x="4468" y="2067"/>
              <a:ext cx="45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0000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6" name="Group 15">
            <a:extLst>
              <a:ext uri="{FF2B5EF4-FFF2-40B4-BE49-F238E27FC236}">
                <a16:creationId xmlns:a16="http://schemas.microsoft.com/office/drawing/2014/main" xmlns="" id="{F1A858D8-EEF8-40E0-BFDF-194762A5EF84}"/>
              </a:ext>
            </a:extLst>
          </p:cNvPr>
          <p:cNvGrpSpPr/>
          <p:nvPr/>
        </p:nvGrpSpPr>
        <p:grpSpPr bwMode="auto">
          <a:xfrm>
            <a:off x="9244632" y="2276908"/>
            <a:ext cx="2540000" cy="1957070"/>
            <a:chOff x="884" y="2069"/>
            <a:chExt cx="1905" cy="1316"/>
          </a:xfrm>
        </p:grpSpPr>
        <p:grpSp>
          <p:nvGrpSpPr>
            <p:cNvPr id="37" name="Group 16">
              <a:extLst>
                <a:ext uri="{FF2B5EF4-FFF2-40B4-BE49-F238E27FC236}">
                  <a16:creationId xmlns:a16="http://schemas.microsoft.com/office/drawing/2014/main" xmlns="" id="{42D332D8-17DC-47B2-B74B-53191AAE1A4E}"/>
                </a:ext>
              </a:extLst>
            </p:cNvPr>
            <p:cNvGrpSpPr/>
            <p:nvPr/>
          </p:nvGrpSpPr>
          <p:grpSpPr bwMode="auto">
            <a:xfrm>
              <a:off x="884" y="2069"/>
              <a:ext cx="1905" cy="1316"/>
              <a:chOff x="884" y="2069"/>
              <a:chExt cx="1905" cy="1316"/>
            </a:xfrm>
          </p:grpSpPr>
          <p:sp>
            <p:nvSpPr>
              <p:cNvPr id="42" name="Line 17">
                <a:extLst>
                  <a:ext uri="{FF2B5EF4-FFF2-40B4-BE49-F238E27FC236}">
                    <a16:creationId xmlns:a16="http://schemas.microsoft.com/office/drawing/2014/main" xmlns="" id="{DC1A2817-3842-4DE2-843F-533D8DA107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11" y="2069"/>
                <a:ext cx="635" cy="635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3" name="Line 18">
                <a:extLst>
                  <a:ext uri="{FF2B5EF4-FFF2-40B4-BE49-F238E27FC236}">
                    <a16:creationId xmlns:a16="http://schemas.microsoft.com/office/drawing/2014/main" xmlns="" id="{B9D87429-9D0E-4310-B2D5-22B3FC108B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84" y="2523"/>
                <a:ext cx="862" cy="181"/>
              </a:xfrm>
              <a:prstGeom prst="line">
                <a:avLst/>
              </a:prstGeom>
              <a:noFill/>
              <a:ln w="38100">
                <a:solidFill>
                  <a:srgbClr val="0000E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4" name="Line 19">
                <a:extLst>
                  <a:ext uri="{FF2B5EF4-FFF2-40B4-BE49-F238E27FC236}">
                    <a16:creationId xmlns:a16="http://schemas.microsoft.com/office/drawing/2014/main" xmlns="" id="{F2326D17-013D-46BD-BC71-5283607FED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46" y="2704"/>
                <a:ext cx="1043" cy="0"/>
              </a:xfrm>
              <a:prstGeom prst="line">
                <a:avLst/>
              </a:prstGeom>
              <a:noFill/>
              <a:ln w="38100">
                <a:solidFill>
                  <a:srgbClr val="0000E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5" name="Line 20">
                <a:extLst>
                  <a:ext uri="{FF2B5EF4-FFF2-40B4-BE49-F238E27FC236}">
                    <a16:creationId xmlns:a16="http://schemas.microsoft.com/office/drawing/2014/main" xmlns="" id="{0E80F898-4790-42FE-8F50-EFD76364BF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46" y="2704"/>
                <a:ext cx="680" cy="681"/>
              </a:xfrm>
              <a:prstGeom prst="line">
                <a:avLst/>
              </a:prstGeom>
              <a:noFill/>
              <a:ln w="38100">
                <a:solidFill>
                  <a:srgbClr val="0000E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8" name="Freeform 21">
              <a:extLst>
                <a:ext uri="{FF2B5EF4-FFF2-40B4-BE49-F238E27FC236}">
                  <a16:creationId xmlns:a16="http://schemas.microsoft.com/office/drawing/2014/main" xmlns="" id="{1FF392E0-06BB-4D6B-BCC2-37FE78BDDA61}"/>
                </a:ext>
              </a:extLst>
            </p:cNvPr>
            <p:cNvSpPr/>
            <p:nvPr/>
          </p:nvSpPr>
          <p:spPr bwMode="auto">
            <a:xfrm>
              <a:off x="1513" y="2523"/>
              <a:ext cx="52" cy="136"/>
            </a:xfrm>
            <a:custGeom>
              <a:avLst/>
              <a:gdLst>
                <a:gd name="T0" fmla="*/ 52 w 52"/>
                <a:gd name="T1" fmla="*/ 0 h 136"/>
                <a:gd name="T2" fmla="*/ 7 w 52"/>
                <a:gd name="T3" fmla="*/ 45 h 136"/>
                <a:gd name="T4" fmla="*/ 7 w 52"/>
                <a:gd name="T5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136">
                  <a:moveTo>
                    <a:pt x="52" y="0"/>
                  </a:moveTo>
                  <a:cubicBezTo>
                    <a:pt x="33" y="11"/>
                    <a:pt x="14" y="22"/>
                    <a:pt x="7" y="45"/>
                  </a:cubicBezTo>
                  <a:cubicBezTo>
                    <a:pt x="0" y="68"/>
                    <a:pt x="3" y="102"/>
                    <a:pt x="7" y="136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" name="Freeform 22">
              <a:extLst>
                <a:ext uri="{FF2B5EF4-FFF2-40B4-BE49-F238E27FC236}">
                  <a16:creationId xmlns:a16="http://schemas.microsoft.com/office/drawing/2014/main" xmlns="" id="{020F71F7-6988-458E-855B-6F717A5F2C14}"/>
                </a:ext>
              </a:extLst>
            </p:cNvPr>
            <p:cNvSpPr/>
            <p:nvPr/>
          </p:nvSpPr>
          <p:spPr bwMode="auto">
            <a:xfrm>
              <a:off x="1882" y="2704"/>
              <a:ext cx="106" cy="159"/>
            </a:xfrm>
            <a:custGeom>
              <a:avLst/>
              <a:gdLst>
                <a:gd name="T0" fmla="*/ 91 w 106"/>
                <a:gd name="T1" fmla="*/ 0 h 159"/>
                <a:gd name="T2" fmla="*/ 91 w 106"/>
                <a:gd name="T3" fmla="*/ 136 h 159"/>
                <a:gd name="T4" fmla="*/ 0 w 106"/>
                <a:gd name="T5" fmla="*/ 13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6" h="159">
                  <a:moveTo>
                    <a:pt x="91" y="0"/>
                  </a:moveTo>
                  <a:cubicBezTo>
                    <a:pt x="98" y="56"/>
                    <a:pt x="106" y="113"/>
                    <a:pt x="91" y="136"/>
                  </a:cubicBezTo>
                  <a:cubicBezTo>
                    <a:pt x="76" y="159"/>
                    <a:pt x="38" y="147"/>
                    <a:pt x="0" y="136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" name="Text Box 23">
              <a:extLst>
                <a:ext uri="{FF2B5EF4-FFF2-40B4-BE49-F238E27FC236}">
                  <a16:creationId xmlns:a16="http://schemas.microsoft.com/office/drawing/2014/main" xmlns="" id="{7A326A15-46F8-4203-8BC5-EFB436C4AF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38" y="2428"/>
              <a:ext cx="228" cy="2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b="0"/>
                <a:t>1</a:t>
              </a:r>
            </a:p>
          </p:txBody>
        </p:sp>
        <p:sp>
          <p:nvSpPr>
            <p:cNvPr id="41" name="Text Box 24">
              <a:extLst>
                <a:ext uri="{FF2B5EF4-FFF2-40B4-BE49-F238E27FC236}">
                  <a16:creationId xmlns:a16="http://schemas.microsoft.com/office/drawing/2014/main" xmlns="" id="{9C823F2C-3117-4F60-87CF-314CB3BFAF0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72" y="2704"/>
              <a:ext cx="273" cy="2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b="0"/>
                <a:t>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78345222"/>
      </p:ext>
    </p:extLst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26F52F7C-5656-408E-ABD7-58ECF5DEDECD}"/>
              </a:ext>
            </a:extLst>
          </p:cNvPr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17" name="Rectangle 49">
            <a:extLst>
              <a:ext uri="{FF2B5EF4-FFF2-40B4-BE49-F238E27FC236}">
                <a16:creationId xmlns:a16="http://schemas.microsoft.com/office/drawing/2014/main" xmlns="" id="{854AB0B0-C117-4989-A622-C140491F9B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4968" y="923326"/>
            <a:ext cx="7467600" cy="741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30000"/>
              </a:lnSpc>
            </a:pPr>
            <a:r>
              <a:rPr lang="en-US" altLang="zh-CN" sz="36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∠1 </a:t>
            </a: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与∠</a:t>
            </a:r>
            <a:r>
              <a:rPr lang="en-US" altLang="zh-CN" sz="36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3</a:t>
            </a: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在数量上又有什么关系呢？</a:t>
            </a: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21E8F38B-C18F-4B20-806F-37E91FDB3A5F}"/>
              </a:ext>
            </a:extLst>
          </p:cNvPr>
          <p:cNvGrpSpPr/>
          <p:nvPr/>
        </p:nvGrpSpPr>
        <p:grpSpPr>
          <a:xfrm>
            <a:off x="551384" y="1916832"/>
            <a:ext cx="4330700" cy="2480653"/>
            <a:chOff x="4138613" y="3775585"/>
            <a:chExt cx="4330700" cy="2480653"/>
          </a:xfrm>
        </p:grpSpPr>
        <p:sp>
          <p:nvSpPr>
            <p:cNvPr id="19" name="Line 17">
              <a:extLst>
                <a:ext uri="{FF2B5EF4-FFF2-40B4-BE49-F238E27FC236}">
                  <a16:creationId xmlns:a16="http://schemas.microsoft.com/office/drawing/2014/main" xmlns="" id="{910192A2-14F6-45A3-B02F-3B4D6D491DE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95813" y="5045075"/>
              <a:ext cx="3429000" cy="7620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Line 18">
              <a:extLst>
                <a:ext uri="{FF2B5EF4-FFF2-40B4-BE49-F238E27FC236}">
                  <a16:creationId xmlns:a16="http://schemas.microsoft.com/office/drawing/2014/main" xmlns="" id="{39A27714-725B-4D16-AD41-612BD462BE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76813" y="4079875"/>
              <a:ext cx="1295400" cy="99060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Arc 19">
              <a:extLst>
                <a:ext uri="{FF2B5EF4-FFF2-40B4-BE49-F238E27FC236}">
                  <a16:creationId xmlns:a16="http://schemas.microsoft.com/office/drawing/2014/main" xmlns="" id="{29DB7137-9D7F-41CE-9608-5724916E4AD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769624">
              <a:off x="6070600" y="4841875"/>
              <a:ext cx="377825" cy="304800"/>
            </a:xfrm>
            <a:custGeom>
              <a:avLst/>
              <a:gdLst>
                <a:gd name="T0" fmla="*/ 1540 w 21414"/>
                <a:gd name="T1" fmla="*/ -1 h 21545"/>
                <a:gd name="T2" fmla="*/ 21414 w 21414"/>
                <a:gd name="T3" fmla="*/ 18718 h 21545"/>
                <a:gd name="T4" fmla="*/ 1540 w 21414"/>
                <a:gd name="T5" fmla="*/ -1 h 21545"/>
                <a:gd name="T6" fmla="*/ 21414 w 21414"/>
                <a:gd name="T7" fmla="*/ 18718 h 21545"/>
                <a:gd name="T8" fmla="*/ 0 w 21414"/>
                <a:gd name="T9" fmla="*/ 21545 h 21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14" h="21545" fill="none">
                  <a:moveTo>
                    <a:pt x="1540" y="-1"/>
                  </a:moveTo>
                  <a:cubicBezTo>
                    <a:pt x="11768" y="731"/>
                    <a:pt x="20072" y="8552"/>
                    <a:pt x="21414" y="18718"/>
                  </a:cubicBezTo>
                </a:path>
                <a:path w="21414" h="21545" stroke="0">
                  <a:moveTo>
                    <a:pt x="1540" y="-1"/>
                  </a:moveTo>
                  <a:cubicBezTo>
                    <a:pt x="11768" y="731"/>
                    <a:pt x="20072" y="8552"/>
                    <a:pt x="21414" y="18718"/>
                  </a:cubicBezTo>
                  <a:lnTo>
                    <a:pt x="0" y="21545"/>
                  </a:lnTo>
                  <a:close/>
                </a:path>
              </a:pathLst>
            </a:custGeom>
            <a:noFill/>
            <a:ln w="38100" cmpd="dbl">
              <a:solidFill>
                <a:srgbClr val="D60093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" name="Arc 20">
              <a:extLst>
                <a:ext uri="{FF2B5EF4-FFF2-40B4-BE49-F238E27FC236}">
                  <a16:creationId xmlns:a16="http://schemas.microsoft.com/office/drawing/2014/main" xmlns="" id="{10336449-3F13-4D6A-B5EE-1C693740F66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4905972">
              <a:off x="5827713" y="4895850"/>
              <a:ext cx="177800" cy="152400"/>
            </a:xfrm>
            <a:custGeom>
              <a:avLst/>
              <a:gdLst>
                <a:gd name="T0" fmla="*/ -1 w 21600"/>
                <a:gd name="T1" fmla="*/ 0 h 21600"/>
                <a:gd name="T2" fmla="*/ 21600 w 21600"/>
                <a:gd name="T3" fmla="*/ 21600 h 21600"/>
                <a:gd name="T4" fmla="*/ -1 w 21600"/>
                <a:gd name="T5" fmla="*/ 0 h 21600"/>
                <a:gd name="T6" fmla="*/ 21600 w 21600"/>
                <a:gd name="T7" fmla="*/ 21600 h 21600"/>
                <a:gd name="T8" fmla="*/ 0 w 21600"/>
                <a:gd name="T9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00" h="21600" fill="none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660066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3" name="Arc 21">
              <a:extLst>
                <a:ext uri="{FF2B5EF4-FFF2-40B4-BE49-F238E27FC236}">
                  <a16:creationId xmlns:a16="http://schemas.microsoft.com/office/drawing/2014/main" xmlns="" id="{9C722504-29F5-48DE-8587-6EC113D4638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752093" flipH="1">
              <a:off x="6577013" y="5121275"/>
              <a:ext cx="169862" cy="196850"/>
            </a:xfrm>
            <a:custGeom>
              <a:avLst/>
              <a:gdLst>
                <a:gd name="T0" fmla="*/ 3153 w 21600"/>
                <a:gd name="T1" fmla="*/ 0 h 27492"/>
                <a:gd name="T2" fmla="*/ 21600 w 21600"/>
                <a:gd name="T3" fmla="*/ 21369 h 27492"/>
                <a:gd name="T4" fmla="*/ 20713 w 21600"/>
                <a:gd name="T5" fmla="*/ 27491 h 27492"/>
                <a:gd name="T6" fmla="*/ 3153 w 21600"/>
                <a:gd name="T7" fmla="*/ 0 h 27492"/>
                <a:gd name="T8" fmla="*/ 21600 w 21600"/>
                <a:gd name="T9" fmla="*/ 21369 h 27492"/>
                <a:gd name="T10" fmla="*/ 20713 w 21600"/>
                <a:gd name="T11" fmla="*/ 27491 h 27492"/>
                <a:gd name="T12" fmla="*/ 0 w 21600"/>
                <a:gd name="T13" fmla="*/ 21369 h 27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00" h="27492" fill="none">
                  <a:moveTo>
                    <a:pt x="3153" y="0"/>
                  </a:moveTo>
                  <a:cubicBezTo>
                    <a:pt x="13750" y="1564"/>
                    <a:pt x="21600" y="10657"/>
                    <a:pt x="21600" y="21369"/>
                  </a:cubicBezTo>
                  <a:cubicBezTo>
                    <a:pt x="21600" y="23441"/>
                    <a:pt x="21301" y="25504"/>
                    <a:pt x="20713" y="27491"/>
                  </a:cubicBezTo>
                </a:path>
                <a:path w="21600" h="27492" stroke="0">
                  <a:moveTo>
                    <a:pt x="3153" y="0"/>
                  </a:moveTo>
                  <a:cubicBezTo>
                    <a:pt x="13750" y="1564"/>
                    <a:pt x="21600" y="10657"/>
                    <a:pt x="21600" y="21369"/>
                  </a:cubicBezTo>
                  <a:cubicBezTo>
                    <a:pt x="21600" y="23441"/>
                    <a:pt x="21301" y="25504"/>
                    <a:pt x="20713" y="27491"/>
                  </a:cubicBezTo>
                  <a:lnTo>
                    <a:pt x="0" y="21369"/>
                  </a:lnTo>
                  <a:close/>
                </a:path>
              </a:pathLst>
            </a:custGeom>
            <a:noFill/>
            <a:ln w="38100">
              <a:solidFill>
                <a:srgbClr val="660066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4" name="Arc 22">
              <a:extLst>
                <a:ext uri="{FF2B5EF4-FFF2-40B4-BE49-F238E27FC236}">
                  <a16:creationId xmlns:a16="http://schemas.microsoft.com/office/drawing/2014/main" xmlns="" id="{5EC7AFF9-0C62-4486-87C6-C51777AFE63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969623">
              <a:off x="6056313" y="5019675"/>
              <a:ext cx="377825" cy="304800"/>
            </a:xfrm>
            <a:custGeom>
              <a:avLst/>
              <a:gdLst>
                <a:gd name="T0" fmla="*/ 1540 w 21414"/>
                <a:gd name="T1" fmla="*/ -1 h 21545"/>
                <a:gd name="T2" fmla="*/ 21414 w 21414"/>
                <a:gd name="T3" fmla="*/ 18718 h 21545"/>
                <a:gd name="T4" fmla="*/ 1540 w 21414"/>
                <a:gd name="T5" fmla="*/ -1 h 21545"/>
                <a:gd name="T6" fmla="*/ 21414 w 21414"/>
                <a:gd name="T7" fmla="*/ 18718 h 21545"/>
                <a:gd name="T8" fmla="*/ 0 w 21414"/>
                <a:gd name="T9" fmla="*/ 21545 h 21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14" h="21545" fill="none">
                  <a:moveTo>
                    <a:pt x="1540" y="-1"/>
                  </a:moveTo>
                  <a:cubicBezTo>
                    <a:pt x="11768" y="731"/>
                    <a:pt x="20072" y="8552"/>
                    <a:pt x="21414" y="18718"/>
                  </a:cubicBezTo>
                </a:path>
                <a:path w="21414" h="21545" stroke="0">
                  <a:moveTo>
                    <a:pt x="1540" y="-1"/>
                  </a:moveTo>
                  <a:cubicBezTo>
                    <a:pt x="11768" y="731"/>
                    <a:pt x="20072" y="8552"/>
                    <a:pt x="21414" y="18718"/>
                  </a:cubicBezTo>
                  <a:lnTo>
                    <a:pt x="0" y="21545"/>
                  </a:lnTo>
                  <a:close/>
                </a:path>
              </a:pathLst>
            </a:custGeom>
            <a:noFill/>
            <a:ln w="38100" cmpd="dbl">
              <a:solidFill>
                <a:srgbClr val="D60093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5" name="Line 23">
              <a:extLst>
                <a:ext uri="{FF2B5EF4-FFF2-40B4-BE49-F238E27FC236}">
                  <a16:creationId xmlns:a16="http://schemas.microsoft.com/office/drawing/2014/main" xmlns="" id="{891AA15C-5F18-4AB6-8F17-F02703859E6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72213" y="5070475"/>
              <a:ext cx="1219200" cy="91440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Text Box 24">
              <a:extLst>
                <a:ext uri="{FF2B5EF4-FFF2-40B4-BE49-F238E27FC236}">
                  <a16:creationId xmlns:a16="http://schemas.microsoft.com/office/drawing/2014/main" xmlns="" id="{0571FFE2-A85E-4688-8E17-0644AEDE2F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08613" y="4651681"/>
              <a:ext cx="5334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0" hangingPunct="0">
                <a:spcBef>
                  <a:spcPct val="50000"/>
                </a:spcBef>
              </a:pPr>
              <a:r>
                <a:rPr lang="en-US" altLang="zh-CN" sz="2400" dirty="0"/>
                <a:t>1</a:t>
              </a:r>
            </a:p>
          </p:txBody>
        </p:sp>
        <p:sp>
          <p:nvSpPr>
            <p:cNvPr id="27" name="Text Box 25">
              <a:extLst>
                <a:ext uri="{FF2B5EF4-FFF2-40B4-BE49-F238E27FC236}">
                  <a16:creationId xmlns:a16="http://schemas.microsoft.com/office/drawing/2014/main" xmlns="" id="{FBF70073-3B52-408E-8780-EE03045062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57913" y="4524375"/>
              <a:ext cx="5334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0" hangingPunct="0">
                <a:spcBef>
                  <a:spcPct val="50000"/>
                </a:spcBef>
              </a:pPr>
              <a:r>
                <a:rPr lang="en-US" altLang="zh-CN" sz="2400"/>
                <a:t>2</a:t>
              </a:r>
            </a:p>
          </p:txBody>
        </p:sp>
        <p:sp>
          <p:nvSpPr>
            <p:cNvPr id="28" name="Text Box 26">
              <a:extLst>
                <a:ext uri="{FF2B5EF4-FFF2-40B4-BE49-F238E27FC236}">
                  <a16:creationId xmlns:a16="http://schemas.microsoft.com/office/drawing/2014/main" xmlns="" id="{9D571A4F-E98C-4508-AA97-8FFDD8D8C7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38926" y="5070475"/>
              <a:ext cx="5334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0" hangingPunct="0">
                <a:spcBef>
                  <a:spcPct val="50000"/>
                </a:spcBef>
              </a:pPr>
              <a:r>
                <a:rPr lang="en-US" altLang="zh-CN" sz="2400" dirty="0"/>
                <a:t>3</a:t>
              </a:r>
            </a:p>
          </p:txBody>
        </p:sp>
        <p:sp>
          <p:nvSpPr>
            <p:cNvPr id="29" name="Text Box 27">
              <a:extLst>
                <a:ext uri="{FF2B5EF4-FFF2-40B4-BE49-F238E27FC236}">
                  <a16:creationId xmlns:a16="http://schemas.microsoft.com/office/drawing/2014/main" xmlns="" id="{23AB68CE-A5DF-4E4A-8245-BE06E3AFD70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51526" y="5197475"/>
              <a:ext cx="5334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0" hangingPunct="0">
                <a:spcBef>
                  <a:spcPct val="50000"/>
                </a:spcBef>
              </a:pPr>
              <a:r>
                <a:rPr lang="en-US" altLang="zh-CN" sz="2400" dirty="0"/>
                <a:t>4</a:t>
              </a:r>
            </a:p>
          </p:txBody>
        </p:sp>
        <p:sp>
          <p:nvSpPr>
            <p:cNvPr id="30" name="Text Box 28">
              <a:extLst>
                <a:ext uri="{FF2B5EF4-FFF2-40B4-BE49-F238E27FC236}">
                  <a16:creationId xmlns:a16="http://schemas.microsoft.com/office/drawing/2014/main" xmlns="" id="{2620DC0F-9BE8-4633-8712-573DAE3510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38613" y="4867785"/>
              <a:ext cx="5334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0" hangingPunct="0">
                <a:spcBef>
                  <a:spcPct val="50000"/>
                </a:spcBef>
              </a:pPr>
              <a:r>
                <a:rPr lang="en-US" altLang="zh-CN" sz="2400"/>
                <a:t>A</a:t>
              </a:r>
            </a:p>
          </p:txBody>
        </p:sp>
        <p:sp>
          <p:nvSpPr>
            <p:cNvPr id="31" name="Text Box 29">
              <a:extLst>
                <a:ext uri="{FF2B5EF4-FFF2-40B4-BE49-F238E27FC236}">
                  <a16:creationId xmlns:a16="http://schemas.microsoft.com/office/drawing/2014/main" xmlns="" id="{0B2C01F5-8769-40FD-9337-5033A1E720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35913" y="4783038"/>
              <a:ext cx="5334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0" hangingPunct="0">
                <a:spcBef>
                  <a:spcPct val="50000"/>
                </a:spcBef>
              </a:pPr>
              <a:r>
                <a:rPr lang="en-US" altLang="zh-CN" sz="2400" dirty="0"/>
                <a:t>B</a:t>
              </a:r>
            </a:p>
          </p:txBody>
        </p:sp>
        <p:sp>
          <p:nvSpPr>
            <p:cNvPr id="32" name="Text Box 30">
              <a:extLst>
                <a:ext uri="{FF2B5EF4-FFF2-40B4-BE49-F238E27FC236}">
                  <a16:creationId xmlns:a16="http://schemas.microsoft.com/office/drawing/2014/main" xmlns="" id="{70BF103F-3C56-4EEE-8FFF-BBD2ED3553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57713" y="3775585"/>
              <a:ext cx="5334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0" hangingPunct="0">
                <a:spcBef>
                  <a:spcPct val="50000"/>
                </a:spcBef>
              </a:pPr>
              <a:r>
                <a:rPr lang="en-US" altLang="zh-CN" sz="2400" dirty="0"/>
                <a:t>C</a:t>
              </a:r>
            </a:p>
          </p:txBody>
        </p:sp>
        <p:sp>
          <p:nvSpPr>
            <p:cNvPr id="33" name="Text Box 31">
              <a:extLst>
                <a:ext uri="{FF2B5EF4-FFF2-40B4-BE49-F238E27FC236}">
                  <a16:creationId xmlns:a16="http://schemas.microsoft.com/office/drawing/2014/main" xmlns="" id="{13DC5710-8430-4731-9032-4A6DCA45BE2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02513" y="5799038"/>
              <a:ext cx="5334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0" hangingPunct="0">
                <a:spcBef>
                  <a:spcPct val="50000"/>
                </a:spcBef>
              </a:pPr>
              <a:r>
                <a:rPr lang="en-US" altLang="zh-CN" sz="2400" dirty="0"/>
                <a:t>D</a:t>
              </a:r>
            </a:p>
          </p:txBody>
        </p:sp>
        <p:sp>
          <p:nvSpPr>
            <p:cNvPr id="34" name="Text Box 32">
              <a:extLst>
                <a:ext uri="{FF2B5EF4-FFF2-40B4-BE49-F238E27FC236}">
                  <a16:creationId xmlns:a16="http://schemas.microsoft.com/office/drawing/2014/main" xmlns="" id="{429D3546-D37F-4BF6-BDED-F905BC539C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64213" y="5019981"/>
              <a:ext cx="9271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0" hangingPunct="0">
                <a:spcBef>
                  <a:spcPct val="50000"/>
                </a:spcBef>
              </a:pPr>
              <a:r>
                <a:rPr lang="en-US" altLang="zh-CN" sz="2000" dirty="0"/>
                <a:t>O</a:t>
              </a:r>
            </a:p>
          </p:txBody>
        </p:sp>
      </p:grpSp>
      <p:sp>
        <p:nvSpPr>
          <p:cNvPr id="35" name="Text Box 22">
            <a:extLst>
              <a:ext uri="{FF2B5EF4-FFF2-40B4-BE49-F238E27FC236}">
                <a16:creationId xmlns:a16="http://schemas.microsoft.com/office/drawing/2014/main" xmlns="" id="{3A5C5416-541A-4960-9CBD-3A82160009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40216" y="1083194"/>
            <a:ext cx="3672408" cy="523220"/>
          </a:xfrm>
          <a:prstGeom prst="rect">
            <a:avLst/>
          </a:prstGeom>
          <a:solidFill>
            <a:srgbClr val="FFF600"/>
          </a:solidFill>
          <a:ln w="38100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0" hangingPunct="0">
              <a:spcBef>
                <a:spcPct val="50000"/>
              </a:spcBef>
            </a:pPr>
            <a:r>
              <a:rPr lang="zh-CN" altLang="en-US" sz="2800" b="1" dirty="0">
                <a:ea typeface="黑体" panose="02010609060101010101" pitchFamily="49" charset="-122"/>
              </a:rPr>
              <a:t>猜想：对顶角相等。</a:t>
            </a:r>
          </a:p>
        </p:txBody>
      </p:sp>
      <p:sp>
        <p:nvSpPr>
          <p:cNvPr id="36" name="Text Box 22">
            <a:extLst>
              <a:ext uri="{FF2B5EF4-FFF2-40B4-BE49-F238E27FC236}">
                <a16:creationId xmlns:a16="http://schemas.microsoft.com/office/drawing/2014/main" xmlns="" id="{1DE79F48-B0BE-44F9-804F-4C5CE01D14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07968" y="1717988"/>
            <a:ext cx="6245125" cy="11310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已知：直线</a:t>
            </a:r>
            <a:r>
              <a:rPr lang="en-US" altLang="zh-CN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黑体" panose="02010609060101010101" pitchFamily="2" charset="-122"/>
              </a:rPr>
              <a:t>AB</a:t>
            </a:r>
            <a:r>
              <a:rPr lang="zh-CN" alt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与</a:t>
            </a:r>
            <a:r>
              <a:rPr lang="en-US" altLang="zh-CN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黑体" panose="02010609060101010101" pitchFamily="2" charset="-122"/>
              </a:rPr>
              <a:t>CD</a:t>
            </a:r>
            <a:r>
              <a:rPr lang="zh-CN" alt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相交于</a:t>
            </a:r>
            <a:r>
              <a:rPr lang="en-US" altLang="zh-CN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黑体" panose="02010609060101010101" pitchFamily="2" charset="-122"/>
              </a:rPr>
              <a:t>O</a:t>
            </a:r>
            <a:r>
              <a:rPr lang="zh-CN" alt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点</a:t>
            </a:r>
            <a:r>
              <a:rPr lang="en-US" altLang="zh-CN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(</a:t>
            </a:r>
            <a:r>
              <a:rPr lang="zh-CN" alt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如图</a:t>
            </a:r>
            <a:r>
              <a:rPr lang="en-US" altLang="zh-CN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),</a:t>
            </a:r>
            <a:r>
              <a:rPr lang="zh-CN" alt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试说明</a:t>
            </a:r>
            <a:r>
              <a:rPr lang="en-US" altLang="zh-CN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: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∠1=∠3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、 ∠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2=∠4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Text Box 22">
            <a:extLst>
              <a:ext uri="{FF2B5EF4-FFF2-40B4-BE49-F238E27FC236}">
                <a16:creationId xmlns:a16="http://schemas.microsoft.com/office/drawing/2014/main" xmlns="" id="{113AD69D-41AD-4D62-88B0-3DCF8F297E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3293" y="5076367"/>
            <a:ext cx="3748808" cy="523220"/>
          </a:xfrm>
          <a:prstGeom prst="rect">
            <a:avLst/>
          </a:prstGeom>
          <a:solidFill>
            <a:srgbClr val="FFF600"/>
          </a:solidFill>
          <a:ln w="38100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0" hangingPunct="0">
              <a:spcBef>
                <a:spcPct val="50000"/>
              </a:spcBef>
            </a:pPr>
            <a:r>
              <a:rPr lang="zh-CN" altLang="en-US" sz="2800" b="1" dirty="0">
                <a:ea typeface="黑体" panose="02010609060101010101" pitchFamily="49" charset="-122"/>
              </a:rPr>
              <a:t>性质：对顶角相等。</a:t>
            </a:r>
          </a:p>
        </p:txBody>
      </p:sp>
    </p:spTree>
    <p:extLst>
      <p:ext uri="{BB962C8B-B14F-4D97-AF65-F5344CB8AC3E}">
        <p14:creationId xmlns:p14="http://schemas.microsoft.com/office/powerpoint/2010/main" val="258404948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3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85" decel="100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385" decel="100000"/>
                                        <p:tgtEl>
                                          <p:spTgt spid="3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5" dur="385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7" dur="385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ldLvl="0" animBg="1"/>
      <p:bldP spid="36" grpId="0"/>
      <p:bldP spid="37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26F52F7C-5656-408E-ABD7-58ECF5DEDECD}"/>
              </a:ext>
            </a:extLst>
          </p:cNvPr>
          <p:cNvSpPr/>
          <p:nvPr/>
        </p:nvSpPr>
        <p:spPr>
          <a:xfrm>
            <a:off x="4742359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  <p:sp>
        <p:nvSpPr>
          <p:cNvPr id="35" name="Text Box 2">
            <a:extLst>
              <a:ext uri="{FF2B5EF4-FFF2-40B4-BE49-F238E27FC236}">
                <a16:creationId xmlns:a16="http://schemas.microsoft.com/office/drawing/2014/main" xmlns="" id="{1ABA0C7F-66FD-4BF1-BF57-5FDACDAC66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3940" y="1017009"/>
            <a:ext cx="11650488" cy="1198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   如图所示，直线</a:t>
            </a:r>
            <a:r>
              <a:rPr lang="en-US" altLang="zh-CN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m</a:t>
            </a: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</a:t>
            </a:r>
            <a:r>
              <a:rPr lang="en-US" altLang="zh-CN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n</a:t>
            </a: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相交，∠</a:t>
            </a:r>
            <a:r>
              <a:rPr lang="en-US" altLang="zh-CN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</a:t>
            </a: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＝</a:t>
            </a:r>
            <a:r>
              <a:rPr lang="en-US" altLang="zh-CN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60°</a:t>
            </a: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，求∠</a:t>
            </a:r>
            <a:r>
              <a:rPr lang="en-US" altLang="zh-CN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2</a:t>
            </a: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，∠</a:t>
            </a:r>
            <a:r>
              <a:rPr lang="en-US" altLang="zh-CN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3</a:t>
            </a: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，∠</a:t>
            </a:r>
            <a:r>
              <a:rPr lang="en-US" altLang="zh-CN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4</a:t>
            </a: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的度数。 </a:t>
            </a:r>
          </a:p>
        </p:txBody>
      </p:sp>
      <p:grpSp>
        <p:nvGrpSpPr>
          <p:cNvPr id="36" name="Group 17">
            <a:extLst>
              <a:ext uri="{FF2B5EF4-FFF2-40B4-BE49-F238E27FC236}">
                <a16:creationId xmlns:a16="http://schemas.microsoft.com/office/drawing/2014/main" xmlns="" id="{551B95E3-7961-4E81-903F-FDCB50031F7F}"/>
              </a:ext>
            </a:extLst>
          </p:cNvPr>
          <p:cNvGrpSpPr/>
          <p:nvPr/>
        </p:nvGrpSpPr>
        <p:grpSpPr bwMode="auto">
          <a:xfrm>
            <a:off x="7853730" y="2587887"/>
            <a:ext cx="3911600" cy="3233737"/>
            <a:chOff x="3265" y="1389"/>
            <a:chExt cx="2464" cy="2037"/>
          </a:xfrm>
        </p:grpSpPr>
        <p:grpSp>
          <p:nvGrpSpPr>
            <p:cNvPr id="37" name="Group 3">
              <a:extLst>
                <a:ext uri="{FF2B5EF4-FFF2-40B4-BE49-F238E27FC236}">
                  <a16:creationId xmlns:a16="http://schemas.microsoft.com/office/drawing/2014/main" xmlns="" id="{91FB924A-8704-4576-BC6D-A27A56EC9FD5}"/>
                </a:ext>
              </a:extLst>
            </p:cNvPr>
            <p:cNvGrpSpPr/>
            <p:nvPr/>
          </p:nvGrpSpPr>
          <p:grpSpPr bwMode="auto">
            <a:xfrm>
              <a:off x="3265" y="1389"/>
              <a:ext cx="2222" cy="1723"/>
              <a:chOff x="930" y="2115"/>
              <a:chExt cx="2222" cy="1723"/>
            </a:xfrm>
          </p:grpSpPr>
          <p:sp>
            <p:nvSpPr>
              <p:cNvPr id="48" name="Line 4">
                <a:extLst>
                  <a:ext uri="{FF2B5EF4-FFF2-40B4-BE49-F238E27FC236}">
                    <a16:creationId xmlns:a16="http://schemas.microsoft.com/office/drawing/2014/main" xmlns="" id="{783BF589-0DB0-40B8-9546-3D7305E037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30" y="3022"/>
                <a:ext cx="2222" cy="0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9" name="Line 5">
                <a:extLst>
                  <a:ext uri="{FF2B5EF4-FFF2-40B4-BE49-F238E27FC236}">
                    <a16:creationId xmlns:a16="http://schemas.microsoft.com/office/drawing/2014/main" xmlns="" id="{032C8BE2-0A80-4D35-91CD-6CFE654D57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83" y="2115"/>
                <a:ext cx="1089" cy="1723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8" name="Text Box 6">
              <a:extLst>
                <a:ext uri="{FF2B5EF4-FFF2-40B4-BE49-F238E27FC236}">
                  <a16:creationId xmlns:a16="http://schemas.microsoft.com/office/drawing/2014/main" xmlns="" id="{1EEF93DE-FA15-46BA-B08E-58DAE0124C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71" y="3099"/>
              <a:ext cx="303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b="1"/>
                <a:t>m</a:t>
              </a:r>
            </a:p>
          </p:txBody>
        </p:sp>
        <p:sp>
          <p:nvSpPr>
            <p:cNvPr id="39" name="Text Box 7">
              <a:extLst>
                <a:ext uri="{FF2B5EF4-FFF2-40B4-BE49-F238E27FC236}">
                  <a16:creationId xmlns:a16="http://schemas.microsoft.com/office/drawing/2014/main" xmlns="" id="{FAE0E950-9D4E-460E-A585-704634AF75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88" y="2101"/>
              <a:ext cx="241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b="1"/>
                <a:t>n</a:t>
              </a:r>
            </a:p>
          </p:txBody>
        </p:sp>
        <p:sp>
          <p:nvSpPr>
            <p:cNvPr id="40" name="Text Box 8">
              <a:extLst>
                <a:ext uri="{FF2B5EF4-FFF2-40B4-BE49-F238E27FC236}">
                  <a16:creationId xmlns:a16="http://schemas.microsoft.com/office/drawing/2014/main" xmlns="" id="{F0F5E8C6-153D-4719-A634-323B8196EC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36" y="2069"/>
              <a:ext cx="22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b="1" dirty="0"/>
                <a:t>1</a:t>
              </a:r>
            </a:p>
          </p:txBody>
        </p:sp>
        <p:sp>
          <p:nvSpPr>
            <p:cNvPr id="41" name="Text Box 9">
              <a:extLst>
                <a:ext uri="{FF2B5EF4-FFF2-40B4-BE49-F238E27FC236}">
                  <a16:creationId xmlns:a16="http://schemas.microsoft.com/office/drawing/2014/main" xmlns="" id="{95A47BE3-D3BC-4F1B-B9F8-3A452BAF24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27" y="1976"/>
              <a:ext cx="22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b="1" dirty="0"/>
                <a:t>2</a:t>
              </a:r>
            </a:p>
          </p:txBody>
        </p:sp>
        <p:sp>
          <p:nvSpPr>
            <p:cNvPr id="42" name="Text Box 10">
              <a:extLst>
                <a:ext uri="{FF2B5EF4-FFF2-40B4-BE49-F238E27FC236}">
                  <a16:creationId xmlns:a16="http://schemas.microsoft.com/office/drawing/2014/main" xmlns="" id="{EABD0AE7-B143-4BD8-BED1-3D4FCA97EB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4415" y="2316"/>
              <a:ext cx="16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zh-CN" b="1" dirty="0"/>
                <a:t>3</a:t>
              </a:r>
            </a:p>
          </p:txBody>
        </p:sp>
        <p:sp>
          <p:nvSpPr>
            <p:cNvPr id="43" name="Text Box 11">
              <a:extLst>
                <a:ext uri="{FF2B5EF4-FFF2-40B4-BE49-F238E27FC236}">
                  <a16:creationId xmlns:a16="http://schemas.microsoft.com/office/drawing/2014/main" xmlns="" id="{9592CB41-1011-4EAB-AB2A-A111C5ED1E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64" y="2385"/>
              <a:ext cx="22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b="1"/>
                <a:t>4</a:t>
              </a:r>
            </a:p>
          </p:txBody>
        </p:sp>
        <p:sp>
          <p:nvSpPr>
            <p:cNvPr id="44" name="Arc 12">
              <a:extLst>
                <a:ext uri="{FF2B5EF4-FFF2-40B4-BE49-F238E27FC236}">
                  <a16:creationId xmlns:a16="http://schemas.microsoft.com/office/drawing/2014/main" xmlns="" id="{9D347967-E904-4DF6-8BA4-5AD74576E4CE}"/>
                </a:ext>
              </a:extLst>
            </p:cNvPr>
            <p:cNvSpPr/>
            <p:nvPr/>
          </p:nvSpPr>
          <p:spPr bwMode="auto">
            <a:xfrm rot="21061398">
              <a:off x="4228" y="2125"/>
              <a:ext cx="201" cy="18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2686"/>
                <a:gd name="T2" fmla="*/ 21573 w 21600"/>
                <a:gd name="T3" fmla="*/ 22686 h 22686"/>
                <a:gd name="T4" fmla="*/ 0 w 21600"/>
                <a:gd name="T5" fmla="*/ 21600 h 22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686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1962"/>
                    <a:pt x="21590" y="22324"/>
                    <a:pt x="21572" y="22685"/>
                  </a:cubicBezTo>
                </a:path>
                <a:path w="21600" h="22686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1962"/>
                    <a:pt x="21590" y="22324"/>
                    <a:pt x="21572" y="22685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5" name="Arc 13">
              <a:extLst>
                <a:ext uri="{FF2B5EF4-FFF2-40B4-BE49-F238E27FC236}">
                  <a16:creationId xmlns:a16="http://schemas.microsoft.com/office/drawing/2014/main" xmlns="" id="{CE856AC6-94EE-4AF2-B10A-46D3E9D4A5C9}"/>
                </a:ext>
              </a:extLst>
            </p:cNvPr>
            <p:cNvSpPr/>
            <p:nvPr/>
          </p:nvSpPr>
          <p:spPr bwMode="auto">
            <a:xfrm rot="10800000">
              <a:off x="4127" y="2296"/>
              <a:ext cx="240" cy="129"/>
            </a:xfrm>
            <a:custGeom>
              <a:avLst/>
              <a:gdLst>
                <a:gd name="G0" fmla="+- 11114 0 0"/>
                <a:gd name="G1" fmla="+- 21600 0 0"/>
                <a:gd name="G2" fmla="+- 21600 0 0"/>
                <a:gd name="T0" fmla="*/ 0 w 32708"/>
                <a:gd name="T1" fmla="*/ 3079 h 21600"/>
                <a:gd name="T2" fmla="*/ 32708 w 32708"/>
                <a:gd name="T3" fmla="*/ 21091 h 21600"/>
                <a:gd name="T4" fmla="*/ 11114 w 32708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708" h="21600" fill="none" extrusionOk="0">
                  <a:moveTo>
                    <a:pt x="-1" y="3078"/>
                  </a:moveTo>
                  <a:cubicBezTo>
                    <a:pt x="3357" y="1064"/>
                    <a:pt x="7198" y="-1"/>
                    <a:pt x="11114" y="0"/>
                  </a:cubicBezTo>
                  <a:cubicBezTo>
                    <a:pt x="22845" y="0"/>
                    <a:pt x="32431" y="9363"/>
                    <a:pt x="32708" y="21090"/>
                  </a:cubicBezTo>
                </a:path>
                <a:path w="32708" h="21600" stroke="0" extrusionOk="0">
                  <a:moveTo>
                    <a:pt x="-1" y="3078"/>
                  </a:moveTo>
                  <a:cubicBezTo>
                    <a:pt x="3357" y="1064"/>
                    <a:pt x="7198" y="-1"/>
                    <a:pt x="11114" y="0"/>
                  </a:cubicBezTo>
                  <a:cubicBezTo>
                    <a:pt x="22845" y="0"/>
                    <a:pt x="32431" y="9363"/>
                    <a:pt x="32708" y="21090"/>
                  </a:cubicBezTo>
                  <a:lnTo>
                    <a:pt x="11114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6" name="Arc 14">
              <a:extLst>
                <a:ext uri="{FF2B5EF4-FFF2-40B4-BE49-F238E27FC236}">
                  <a16:creationId xmlns:a16="http://schemas.microsoft.com/office/drawing/2014/main" xmlns="" id="{51135880-5DA8-431C-82D7-0B354797A3B1}"/>
                </a:ext>
              </a:extLst>
            </p:cNvPr>
            <p:cNvSpPr/>
            <p:nvPr/>
          </p:nvSpPr>
          <p:spPr bwMode="auto">
            <a:xfrm>
              <a:off x="4086" y="2130"/>
              <a:ext cx="230" cy="173"/>
            </a:xfrm>
            <a:custGeom>
              <a:avLst/>
              <a:gdLst>
                <a:gd name="G0" fmla="+- 21600 0 0"/>
                <a:gd name="G1" fmla="+- 18210 0 0"/>
                <a:gd name="G2" fmla="+- 21600 0 0"/>
                <a:gd name="T0" fmla="*/ 451 w 21600"/>
                <a:gd name="T1" fmla="*/ 22601 h 22601"/>
                <a:gd name="T2" fmla="*/ 9982 w 21600"/>
                <a:gd name="T3" fmla="*/ 0 h 22601"/>
                <a:gd name="T4" fmla="*/ 21600 w 21600"/>
                <a:gd name="T5" fmla="*/ 18210 h 22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601" fill="none" extrusionOk="0">
                  <a:moveTo>
                    <a:pt x="451" y="22600"/>
                  </a:moveTo>
                  <a:cubicBezTo>
                    <a:pt x="151" y="21156"/>
                    <a:pt x="0" y="19685"/>
                    <a:pt x="0" y="18210"/>
                  </a:cubicBezTo>
                  <a:cubicBezTo>
                    <a:pt x="-1" y="10833"/>
                    <a:pt x="3763" y="3967"/>
                    <a:pt x="9982" y="0"/>
                  </a:cubicBezTo>
                </a:path>
                <a:path w="21600" h="22601" stroke="0" extrusionOk="0">
                  <a:moveTo>
                    <a:pt x="451" y="22600"/>
                  </a:moveTo>
                  <a:cubicBezTo>
                    <a:pt x="151" y="21156"/>
                    <a:pt x="0" y="19685"/>
                    <a:pt x="0" y="18210"/>
                  </a:cubicBezTo>
                  <a:cubicBezTo>
                    <a:pt x="-1" y="10833"/>
                    <a:pt x="3763" y="3967"/>
                    <a:pt x="9982" y="0"/>
                  </a:cubicBezTo>
                  <a:lnTo>
                    <a:pt x="21600" y="1821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dirty="0"/>
            </a:p>
          </p:txBody>
        </p:sp>
        <p:sp>
          <p:nvSpPr>
            <p:cNvPr id="47" name="Arc 15">
              <a:extLst>
                <a:ext uri="{FF2B5EF4-FFF2-40B4-BE49-F238E27FC236}">
                  <a16:creationId xmlns:a16="http://schemas.microsoft.com/office/drawing/2014/main" xmlns="" id="{4145FFFE-1567-46AD-B1DF-D3597E4CE0B3}"/>
                </a:ext>
              </a:extLst>
            </p:cNvPr>
            <p:cNvSpPr/>
            <p:nvPr/>
          </p:nvSpPr>
          <p:spPr bwMode="auto">
            <a:xfrm>
              <a:off x="4225" y="2298"/>
              <a:ext cx="240" cy="115"/>
            </a:xfrm>
            <a:custGeom>
              <a:avLst/>
              <a:gdLst>
                <a:gd name="G0" fmla="+- 0 0 0"/>
                <a:gd name="G1" fmla="+- 0 0 0"/>
                <a:gd name="G2" fmla="+- 21600 0 0"/>
                <a:gd name="T0" fmla="*/ 21587 w 21587"/>
                <a:gd name="T1" fmla="*/ 753 h 18960"/>
                <a:gd name="T2" fmla="*/ 10348 w 21587"/>
                <a:gd name="T3" fmla="*/ 18960 h 18960"/>
                <a:gd name="T4" fmla="*/ 0 w 21587"/>
                <a:gd name="T5" fmla="*/ 0 h 18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587" h="18960" fill="none" extrusionOk="0">
                  <a:moveTo>
                    <a:pt x="21586" y="752"/>
                  </a:moveTo>
                  <a:cubicBezTo>
                    <a:pt x="21320" y="8381"/>
                    <a:pt x="17048" y="15303"/>
                    <a:pt x="10347" y="18959"/>
                  </a:cubicBezTo>
                </a:path>
                <a:path w="21587" h="18960" stroke="0" extrusionOk="0">
                  <a:moveTo>
                    <a:pt x="21586" y="752"/>
                  </a:moveTo>
                  <a:cubicBezTo>
                    <a:pt x="21320" y="8381"/>
                    <a:pt x="17048" y="15303"/>
                    <a:pt x="10347" y="18959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50" name="Text Box 16">
            <a:extLst>
              <a:ext uri="{FF2B5EF4-FFF2-40B4-BE49-F238E27FC236}">
                <a16:creationId xmlns:a16="http://schemas.microsoft.com/office/drawing/2014/main" xmlns="" id="{61B563C7-275D-4E69-A34B-8D114682DC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9732" y="2350716"/>
            <a:ext cx="6464935" cy="3678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2600" b="1" dirty="0">
                <a:solidFill>
                  <a:srgbClr val="FF0000"/>
                </a:solidFill>
              </a:rPr>
              <a:t>解：由邻补角的定义，可得：</a:t>
            </a:r>
          </a:p>
          <a:p>
            <a:pPr>
              <a:lnSpc>
                <a:spcPct val="130000"/>
              </a:lnSpc>
            </a:pPr>
            <a:r>
              <a:rPr kumimoji="1" lang="zh-CN" altLang="en-US" sz="2600" b="1" dirty="0">
                <a:solidFill>
                  <a:srgbClr val="FF0000"/>
                </a:solidFill>
              </a:rPr>
              <a:t>        ∠</a:t>
            </a:r>
            <a:r>
              <a:rPr kumimoji="1" lang="en-US" altLang="zh-CN" sz="2600" b="1" dirty="0">
                <a:solidFill>
                  <a:srgbClr val="FF0000"/>
                </a:solidFill>
              </a:rPr>
              <a:t>2</a:t>
            </a:r>
            <a:r>
              <a:rPr kumimoji="1" lang="zh-CN" altLang="en-US" sz="2600" b="1" dirty="0">
                <a:solidFill>
                  <a:srgbClr val="FF0000"/>
                </a:solidFill>
              </a:rPr>
              <a:t>＝</a:t>
            </a:r>
            <a:r>
              <a:rPr kumimoji="1" lang="en-US" altLang="zh-CN" sz="2600" b="1" dirty="0">
                <a:solidFill>
                  <a:srgbClr val="FF0000"/>
                </a:solidFill>
              </a:rPr>
              <a:t>180°</a:t>
            </a:r>
            <a:r>
              <a:rPr kumimoji="1" lang="zh-CN" altLang="en-US" sz="2600" b="1" dirty="0">
                <a:solidFill>
                  <a:srgbClr val="FF0000"/>
                </a:solidFill>
              </a:rPr>
              <a:t>－∠</a:t>
            </a:r>
            <a:r>
              <a:rPr kumimoji="1" lang="en-US" altLang="zh-CN" sz="2600" b="1" dirty="0">
                <a:solidFill>
                  <a:srgbClr val="FF0000"/>
                </a:solidFill>
              </a:rPr>
              <a:t>1</a:t>
            </a:r>
          </a:p>
          <a:p>
            <a:pPr>
              <a:lnSpc>
                <a:spcPct val="130000"/>
              </a:lnSpc>
            </a:pPr>
            <a:r>
              <a:rPr kumimoji="1" lang="en-US" altLang="zh-CN" sz="2600" b="1" dirty="0">
                <a:solidFill>
                  <a:srgbClr val="FF0000"/>
                </a:solidFill>
              </a:rPr>
              <a:t>              </a:t>
            </a:r>
            <a:r>
              <a:rPr kumimoji="1" lang="zh-CN" altLang="en-US" sz="2600" b="1" dirty="0">
                <a:solidFill>
                  <a:srgbClr val="FF0000"/>
                </a:solidFill>
              </a:rPr>
              <a:t>＝</a:t>
            </a:r>
            <a:r>
              <a:rPr kumimoji="1" lang="en-US" altLang="zh-CN" sz="2600" b="1" dirty="0">
                <a:solidFill>
                  <a:srgbClr val="FF0000"/>
                </a:solidFill>
              </a:rPr>
              <a:t>180°</a:t>
            </a:r>
            <a:r>
              <a:rPr kumimoji="1" lang="zh-CN" altLang="en-US" sz="2600" b="1" dirty="0">
                <a:solidFill>
                  <a:srgbClr val="FF0000"/>
                </a:solidFill>
              </a:rPr>
              <a:t>－</a:t>
            </a:r>
            <a:r>
              <a:rPr kumimoji="1" lang="en-US" altLang="zh-CN" sz="2600" b="1" dirty="0">
                <a:solidFill>
                  <a:srgbClr val="FF0000"/>
                </a:solidFill>
              </a:rPr>
              <a:t>60°</a:t>
            </a:r>
          </a:p>
          <a:p>
            <a:pPr>
              <a:lnSpc>
                <a:spcPct val="130000"/>
              </a:lnSpc>
            </a:pPr>
            <a:r>
              <a:rPr kumimoji="1" lang="en-US" altLang="zh-CN" sz="2600" b="1" dirty="0">
                <a:solidFill>
                  <a:srgbClr val="FF0000"/>
                </a:solidFill>
              </a:rPr>
              <a:t>              </a:t>
            </a:r>
            <a:r>
              <a:rPr kumimoji="1" lang="zh-CN" altLang="en-US" sz="2600" b="1" dirty="0">
                <a:solidFill>
                  <a:srgbClr val="FF0000"/>
                </a:solidFill>
              </a:rPr>
              <a:t>＝</a:t>
            </a:r>
            <a:r>
              <a:rPr kumimoji="1" lang="en-US" altLang="zh-CN" sz="2600" b="1" dirty="0">
                <a:solidFill>
                  <a:srgbClr val="FF0000"/>
                </a:solidFill>
              </a:rPr>
              <a:t>120°</a:t>
            </a:r>
            <a:r>
              <a:rPr kumimoji="1" lang="zh-CN" altLang="en-US" sz="2600" b="1" dirty="0">
                <a:solidFill>
                  <a:srgbClr val="FF0000"/>
                </a:solidFill>
              </a:rPr>
              <a:t>；</a:t>
            </a:r>
          </a:p>
          <a:p>
            <a:pPr>
              <a:lnSpc>
                <a:spcPct val="130000"/>
              </a:lnSpc>
            </a:pPr>
            <a:r>
              <a:rPr kumimoji="1" lang="zh-CN" altLang="en-US" sz="2600" b="1" dirty="0">
                <a:solidFill>
                  <a:srgbClr val="FF0000"/>
                </a:solidFill>
              </a:rPr>
              <a:t>       由对顶相等，可得：</a:t>
            </a:r>
          </a:p>
          <a:p>
            <a:pPr>
              <a:lnSpc>
                <a:spcPct val="130000"/>
              </a:lnSpc>
            </a:pPr>
            <a:r>
              <a:rPr kumimoji="1" lang="zh-CN" altLang="en-US" sz="2600" b="1" dirty="0">
                <a:solidFill>
                  <a:srgbClr val="FF0000"/>
                </a:solidFill>
              </a:rPr>
              <a:t>       ∠</a:t>
            </a:r>
            <a:r>
              <a:rPr kumimoji="1" lang="en-US" altLang="zh-CN" sz="2600" b="1" dirty="0">
                <a:solidFill>
                  <a:srgbClr val="FF0000"/>
                </a:solidFill>
              </a:rPr>
              <a:t>3</a:t>
            </a:r>
            <a:r>
              <a:rPr kumimoji="1" lang="zh-CN" altLang="en-US" sz="2600" b="1" dirty="0">
                <a:solidFill>
                  <a:srgbClr val="FF0000"/>
                </a:solidFill>
              </a:rPr>
              <a:t>＝∠</a:t>
            </a:r>
            <a:r>
              <a:rPr kumimoji="1" lang="en-US" altLang="zh-CN" sz="2600" b="1" dirty="0">
                <a:solidFill>
                  <a:srgbClr val="FF0000"/>
                </a:solidFill>
              </a:rPr>
              <a:t>1</a:t>
            </a:r>
            <a:r>
              <a:rPr kumimoji="1" lang="zh-CN" altLang="en-US" sz="2600" b="1" dirty="0">
                <a:solidFill>
                  <a:srgbClr val="FF0000"/>
                </a:solidFill>
              </a:rPr>
              <a:t>＝</a:t>
            </a:r>
            <a:r>
              <a:rPr kumimoji="1" lang="en-US" altLang="zh-CN" sz="2600" b="1" dirty="0">
                <a:solidFill>
                  <a:srgbClr val="FF0000"/>
                </a:solidFill>
              </a:rPr>
              <a:t>60°</a:t>
            </a:r>
            <a:r>
              <a:rPr kumimoji="1" lang="zh-CN" altLang="en-US" sz="2600" b="1" dirty="0">
                <a:solidFill>
                  <a:srgbClr val="FF0000"/>
                </a:solidFill>
              </a:rPr>
              <a:t>，</a:t>
            </a:r>
          </a:p>
          <a:p>
            <a:pPr>
              <a:lnSpc>
                <a:spcPct val="130000"/>
              </a:lnSpc>
            </a:pPr>
            <a:r>
              <a:rPr kumimoji="1" lang="zh-CN" altLang="en-US" sz="2600" b="1" dirty="0">
                <a:solidFill>
                  <a:srgbClr val="FF0000"/>
                </a:solidFill>
              </a:rPr>
              <a:t>       ∠</a:t>
            </a:r>
            <a:r>
              <a:rPr kumimoji="1" lang="en-US" altLang="zh-CN" sz="2600" b="1" dirty="0">
                <a:solidFill>
                  <a:srgbClr val="FF0000"/>
                </a:solidFill>
              </a:rPr>
              <a:t>4</a:t>
            </a:r>
            <a:r>
              <a:rPr kumimoji="1" lang="zh-CN" altLang="en-US" sz="2600" b="1" dirty="0">
                <a:solidFill>
                  <a:srgbClr val="FF0000"/>
                </a:solidFill>
              </a:rPr>
              <a:t>＝∠</a:t>
            </a:r>
            <a:r>
              <a:rPr kumimoji="1" lang="en-US" altLang="zh-CN" sz="2600" b="1" dirty="0">
                <a:solidFill>
                  <a:srgbClr val="FF0000"/>
                </a:solidFill>
              </a:rPr>
              <a:t>2</a:t>
            </a:r>
            <a:r>
              <a:rPr kumimoji="1" lang="zh-CN" altLang="en-US" sz="2600" b="1" dirty="0">
                <a:solidFill>
                  <a:srgbClr val="FF0000"/>
                </a:solidFill>
              </a:rPr>
              <a:t>＝</a:t>
            </a:r>
            <a:r>
              <a:rPr kumimoji="1" lang="en-US" altLang="zh-CN" sz="2600" b="1" dirty="0">
                <a:solidFill>
                  <a:srgbClr val="FF0000"/>
                </a:solidFill>
              </a:rPr>
              <a:t>120°</a:t>
            </a:r>
            <a:r>
              <a:rPr kumimoji="1" lang="zh-CN" altLang="en-US" sz="2600" b="1" dirty="0">
                <a:solidFill>
                  <a:srgbClr val="FF0000"/>
                </a:solidFill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104720268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3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26F52F7C-5656-408E-ABD7-58ECF5DEDECD}"/>
              </a:ext>
            </a:extLst>
          </p:cNvPr>
          <p:cNvSpPr/>
          <p:nvPr/>
        </p:nvSpPr>
        <p:spPr>
          <a:xfrm>
            <a:off x="4742359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  <p:sp>
        <p:nvSpPr>
          <p:cNvPr id="24" name="Rectangle 12">
            <a:extLst>
              <a:ext uri="{FF2B5EF4-FFF2-40B4-BE49-F238E27FC236}">
                <a16:creationId xmlns:a16="http://schemas.microsoft.com/office/drawing/2014/main" xmlns="" id="{6D93B5EE-D096-468E-972E-CDB03B7A2D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965" y="922020"/>
            <a:ext cx="10974070" cy="1198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直线</a:t>
            </a:r>
            <a:r>
              <a:rPr lang="en-US" altLang="zh-CN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AB</a:t>
            </a: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、</a:t>
            </a:r>
            <a:r>
              <a:rPr lang="en-US" altLang="zh-CN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CD</a:t>
            </a: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交于点</a:t>
            </a:r>
            <a:r>
              <a:rPr lang="en-US" altLang="zh-CN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O</a:t>
            </a: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</a:t>
            </a:r>
            <a:r>
              <a:rPr lang="en-US" altLang="zh-CN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OP</a:t>
            </a: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是∠</a:t>
            </a:r>
            <a:r>
              <a:rPr lang="en-US" altLang="zh-CN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BOC</a:t>
            </a: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的平分线，已知∠</a:t>
            </a:r>
            <a:r>
              <a:rPr lang="en-US" altLang="zh-CN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AOC=54°</a:t>
            </a: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．求∠</a:t>
            </a:r>
            <a:r>
              <a:rPr lang="en-US" altLang="zh-CN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BOP</a:t>
            </a: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的度数。</a:t>
            </a:r>
          </a:p>
        </p:txBody>
      </p:sp>
      <p:grpSp>
        <p:nvGrpSpPr>
          <p:cNvPr id="25" name="Group 17">
            <a:extLst>
              <a:ext uri="{FF2B5EF4-FFF2-40B4-BE49-F238E27FC236}">
                <a16:creationId xmlns:a16="http://schemas.microsoft.com/office/drawing/2014/main" xmlns="" id="{A91141F8-FBB8-47BB-B7A6-B9D6E67BDD11}"/>
              </a:ext>
            </a:extLst>
          </p:cNvPr>
          <p:cNvGrpSpPr/>
          <p:nvPr/>
        </p:nvGrpSpPr>
        <p:grpSpPr bwMode="auto">
          <a:xfrm>
            <a:off x="8313008" y="2467677"/>
            <a:ext cx="3696069" cy="2453818"/>
            <a:chOff x="3943" y="273"/>
            <a:chExt cx="1765" cy="1226"/>
          </a:xfrm>
        </p:grpSpPr>
        <p:sp>
          <p:nvSpPr>
            <p:cNvPr id="26" name="Line 3">
              <a:extLst>
                <a:ext uri="{FF2B5EF4-FFF2-40B4-BE49-F238E27FC236}">
                  <a16:creationId xmlns:a16="http://schemas.microsoft.com/office/drawing/2014/main" xmlns="" id="{B8239592-5B92-420D-9CF2-889E1FF37A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18" y="701"/>
              <a:ext cx="1344" cy="67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7" name="Line 4">
              <a:extLst>
                <a:ext uri="{FF2B5EF4-FFF2-40B4-BE49-F238E27FC236}">
                  <a16:creationId xmlns:a16="http://schemas.microsoft.com/office/drawing/2014/main" xmlns="" id="{861ACB85-279E-44C1-9A9E-A8BD796E8B8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118" y="701"/>
              <a:ext cx="1296" cy="62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" name="Line 5">
              <a:extLst>
                <a:ext uri="{FF2B5EF4-FFF2-40B4-BE49-F238E27FC236}">
                  <a16:creationId xmlns:a16="http://schemas.microsoft.com/office/drawing/2014/main" xmlns="" id="{E5FAA031-D4AD-4313-B8D1-AEB813AFE5E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751" y="431"/>
              <a:ext cx="0" cy="576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9" name="Text Box 6">
              <a:extLst>
                <a:ext uri="{FF2B5EF4-FFF2-40B4-BE49-F238E27FC236}">
                  <a16:creationId xmlns:a16="http://schemas.microsoft.com/office/drawing/2014/main" xmlns="" id="{1C6D095C-707E-48F8-8FC2-75059281AB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69" y="589"/>
              <a:ext cx="265" cy="1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kumimoji="1" lang="en-US" altLang="zh-CN" dirty="0"/>
                <a:t>C</a:t>
              </a:r>
            </a:p>
          </p:txBody>
        </p:sp>
        <p:sp>
          <p:nvSpPr>
            <p:cNvPr id="30" name="Text Box 7">
              <a:extLst>
                <a:ext uri="{FF2B5EF4-FFF2-40B4-BE49-F238E27FC236}">
                  <a16:creationId xmlns:a16="http://schemas.microsoft.com/office/drawing/2014/main" xmlns="" id="{7D21D4A3-9255-478A-AC85-D129CBFD35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30" y="1315"/>
              <a:ext cx="278" cy="1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kumimoji="1" lang="en-US" altLang="zh-CN"/>
                <a:t>D</a:t>
              </a:r>
            </a:p>
          </p:txBody>
        </p:sp>
        <p:sp>
          <p:nvSpPr>
            <p:cNvPr id="31" name="Text Box 8">
              <a:extLst>
                <a:ext uri="{FF2B5EF4-FFF2-40B4-BE49-F238E27FC236}">
                  <a16:creationId xmlns:a16="http://schemas.microsoft.com/office/drawing/2014/main" xmlns="" id="{8856770C-E8AC-4003-ADC9-50F2DD2FA7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43" y="1245"/>
              <a:ext cx="278" cy="1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kumimoji="1" lang="en-US" altLang="zh-CN"/>
                <a:t>A</a:t>
              </a:r>
            </a:p>
          </p:txBody>
        </p:sp>
        <p:sp>
          <p:nvSpPr>
            <p:cNvPr id="32" name="Text Box 9">
              <a:extLst>
                <a:ext uri="{FF2B5EF4-FFF2-40B4-BE49-F238E27FC236}">
                  <a16:creationId xmlns:a16="http://schemas.microsoft.com/office/drawing/2014/main" xmlns="" id="{206566D7-766A-4F90-B7FE-57E8A151515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83" y="569"/>
              <a:ext cx="265" cy="1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kumimoji="1" lang="en-US" altLang="zh-CN" dirty="0"/>
                <a:t>B</a:t>
              </a:r>
            </a:p>
          </p:txBody>
        </p:sp>
        <p:sp>
          <p:nvSpPr>
            <p:cNvPr id="33" name="Text Box 10">
              <a:extLst>
                <a:ext uri="{FF2B5EF4-FFF2-40B4-BE49-F238E27FC236}">
                  <a16:creationId xmlns:a16="http://schemas.microsoft.com/office/drawing/2014/main" xmlns="" id="{E7AE4F2B-D163-4DDA-BF19-2A9EB8F198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69" y="1013"/>
              <a:ext cx="278" cy="1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kumimoji="1" lang="en-US" altLang="zh-CN"/>
                <a:t>O</a:t>
              </a:r>
            </a:p>
          </p:txBody>
        </p:sp>
        <p:sp>
          <p:nvSpPr>
            <p:cNvPr id="34" name="Text Box 11">
              <a:extLst>
                <a:ext uri="{FF2B5EF4-FFF2-40B4-BE49-F238E27FC236}">
                  <a16:creationId xmlns:a16="http://schemas.microsoft.com/office/drawing/2014/main" xmlns="" id="{706E1859-CFA2-464B-94F4-09D73EE4E4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69" y="273"/>
              <a:ext cx="241" cy="1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kumimoji="1" lang="en-US" altLang="zh-CN" dirty="0"/>
                <a:t>P</a:t>
              </a:r>
            </a:p>
          </p:txBody>
        </p:sp>
      </p:grpSp>
      <p:grpSp>
        <p:nvGrpSpPr>
          <p:cNvPr id="51" name="Group 16">
            <a:extLst>
              <a:ext uri="{FF2B5EF4-FFF2-40B4-BE49-F238E27FC236}">
                <a16:creationId xmlns:a16="http://schemas.microsoft.com/office/drawing/2014/main" xmlns="" id="{A3A7444B-28F9-42F2-AE83-4AAA3E440993}"/>
              </a:ext>
            </a:extLst>
          </p:cNvPr>
          <p:cNvGrpSpPr/>
          <p:nvPr/>
        </p:nvGrpSpPr>
        <p:grpSpPr bwMode="auto">
          <a:xfrm>
            <a:off x="1202341" y="2225224"/>
            <a:ext cx="8400415" cy="3892235"/>
            <a:chOff x="232" y="1661"/>
            <a:chExt cx="5260" cy="2452"/>
          </a:xfrm>
        </p:grpSpPr>
        <p:sp>
          <p:nvSpPr>
            <p:cNvPr id="52" name="Text Box 2">
              <a:extLst>
                <a:ext uri="{FF2B5EF4-FFF2-40B4-BE49-F238E27FC236}">
                  <a16:creationId xmlns:a16="http://schemas.microsoft.com/office/drawing/2014/main" xmlns="" id="{3AC0930B-B2A7-4380-8361-9A2F63A19F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2" y="1661"/>
              <a:ext cx="5260" cy="24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FF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kumimoji="1" lang="zh-CN" altLang="en-US" sz="2600" b="1" dirty="0">
                  <a:solidFill>
                    <a:srgbClr val="FF0000"/>
                  </a:solidFill>
                </a:rPr>
                <a:t>解： 由邻补角的定义可得：</a:t>
              </a:r>
            </a:p>
            <a:p>
              <a:r>
                <a:rPr kumimoji="1" lang="zh-CN" altLang="en-US" sz="2600" b="1" dirty="0">
                  <a:solidFill>
                    <a:srgbClr val="FF0000"/>
                  </a:solidFill>
                </a:rPr>
                <a:t>         ∠</a:t>
              </a:r>
              <a:r>
                <a:rPr kumimoji="1" lang="en-US" altLang="zh-CN" sz="2600" b="1" dirty="0">
                  <a:solidFill>
                    <a:srgbClr val="FF0000"/>
                  </a:solidFill>
                </a:rPr>
                <a:t>BOC</a:t>
              </a:r>
              <a:r>
                <a:rPr kumimoji="1" lang="zh-CN" altLang="en-US" b="1" dirty="0">
                  <a:solidFill>
                    <a:srgbClr val="FF0000"/>
                  </a:solidFill>
                </a:rPr>
                <a:t>＝</a:t>
              </a:r>
              <a:r>
                <a:rPr kumimoji="1" lang="en-US" altLang="zh-CN" sz="2600" b="1" dirty="0">
                  <a:solidFill>
                    <a:srgbClr val="FF0000"/>
                  </a:solidFill>
                </a:rPr>
                <a:t>180°</a:t>
              </a:r>
              <a:r>
                <a:rPr kumimoji="1" lang="zh-CN" altLang="en-US" sz="2600" b="1" dirty="0">
                  <a:solidFill>
                    <a:srgbClr val="FF0000"/>
                  </a:solidFill>
                </a:rPr>
                <a:t>－∠</a:t>
              </a:r>
              <a:r>
                <a:rPr kumimoji="1" lang="en-US" altLang="zh-CN" sz="2600" b="1" dirty="0">
                  <a:solidFill>
                    <a:srgbClr val="FF0000"/>
                  </a:solidFill>
                </a:rPr>
                <a:t>AOC</a:t>
              </a:r>
            </a:p>
            <a:p>
              <a:r>
                <a:rPr kumimoji="1" lang="zh-CN" altLang="en-US" sz="2600" b="1" dirty="0">
                  <a:solidFill>
                    <a:srgbClr val="FF0000"/>
                  </a:solidFill>
                </a:rPr>
                <a:t>　　　　　 ＝</a:t>
              </a:r>
              <a:r>
                <a:rPr kumimoji="1" lang="en-US" altLang="zh-CN" sz="2600" b="1" dirty="0">
                  <a:solidFill>
                    <a:srgbClr val="FF0000"/>
                  </a:solidFill>
                </a:rPr>
                <a:t>180°</a:t>
              </a:r>
              <a:r>
                <a:rPr kumimoji="1" lang="zh-CN" altLang="en-US" sz="2600" b="1" dirty="0">
                  <a:solidFill>
                    <a:srgbClr val="FF0000"/>
                  </a:solidFill>
                </a:rPr>
                <a:t>－</a:t>
              </a:r>
              <a:r>
                <a:rPr kumimoji="1" lang="en-US" altLang="zh-CN" sz="2600" b="1" dirty="0">
                  <a:solidFill>
                    <a:srgbClr val="FF0000"/>
                  </a:solidFill>
                </a:rPr>
                <a:t>54°</a:t>
              </a:r>
            </a:p>
            <a:p>
              <a:r>
                <a:rPr kumimoji="1" lang="en-US" altLang="zh-CN" sz="2600" b="1" dirty="0">
                  <a:solidFill>
                    <a:srgbClr val="FF0000"/>
                  </a:solidFill>
                </a:rPr>
                <a:t>                     </a:t>
              </a:r>
              <a:r>
                <a:rPr kumimoji="1" lang="en-US" altLang="en-US" b="1" dirty="0">
                  <a:solidFill>
                    <a:srgbClr val="FF0000"/>
                  </a:solidFill>
                </a:rPr>
                <a:t>＝</a:t>
              </a:r>
              <a:r>
                <a:rPr kumimoji="1" lang="en-US" altLang="zh-CN" sz="2600" b="1" dirty="0">
                  <a:solidFill>
                    <a:srgbClr val="FF0000"/>
                  </a:solidFill>
                </a:rPr>
                <a:t>126°</a:t>
              </a:r>
              <a:r>
                <a:rPr kumimoji="1" lang="zh-CN" altLang="en-US" sz="2600" b="1" dirty="0">
                  <a:solidFill>
                    <a:srgbClr val="FF0000"/>
                  </a:solidFill>
                </a:rPr>
                <a:t>；</a:t>
              </a:r>
            </a:p>
            <a:p>
              <a:r>
                <a:rPr kumimoji="1" lang="zh-CN" altLang="en-US" sz="2600" b="1" dirty="0">
                  <a:solidFill>
                    <a:srgbClr val="FF0000"/>
                  </a:solidFill>
                </a:rPr>
                <a:t>         因为</a:t>
              </a:r>
              <a:r>
                <a:rPr kumimoji="1" lang="en-US" altLang="zh-CN" sz="2600" b="1" dirty="0">
                  <a:solidFill>
                    <a:srgbClr val="FF0000"/>
                  </a:solidFill>
                </a:rPr>
                <a:t>OP</a:t>
              </a:r>
              <a:r>
                <a:rPr kumimoji="1" lang="zh-CN" altLang="en-US" sz="2600" b="1" dirty="0">
                  <a:solidFill>
                    <a:srgbClr val="FF0000"/>
                  </a:solidFill>
                </a:rPr>
                <a:t>平分∠</a:t>
              </a:r>
              <a:r>
                <a:rPr kumimoji="1" lang="en-US" altLang="zh-CN" sz="2600" b="1" dirty="0">
                  <a:solidFill>
                    <a:srgbClr val="FF0000"/>
                  </a:solidFill>
                </a:rPr>
                <a:t>BOC</a:t>
              </a:r>
              <a:r>
                <a:rPr kumimoji="1" lang="zh-CN" altLang="en-US" sz="2600" b="1" dirty="0">
                  <a:solidFill>
                    <a:srgbClr val="FF0000"/>
                  </a:solidFill>
                </a:rPr>
                <a:t>，</a:t>
              </a:r>
            </a:p>
            <a:p>
              <a:pPr>
                <a:spcBef>
                  <a:spcPct val="50000"/>
                </a:spcBef>
              </a:pPr>
              <a:r>
                <a:rPr kumimoji="1" lang="zh-CN" altLang="en-US" sz="2600" b="1" dirty="0">
                  <a:solidFill>
                    <a:srgbClr val="FF0000"/>
                  </a:solidFill>
                </a:rPr>
                <a:t>         所以∠</a:t>
              </a:r>
              <a:r>
                <a:rPr kumimoji="1" lang="en-US" altLang="zh-CN" sz="2600" b="1" dirty="0">
                  <a:solidFill>
                    <a:srgbClr val="FF0000"/>
                  </a:solidFill>
                </a:rPr>
                <a:t>BOP =    ∠AOD</a:t>
              </a:r>
            </a:p>
            <a:p>
              <a:pPr>
                <a:spcBef>
                  <a:spcPct val="50000"/>
                </a:spcBef>
              </a:pPr>
              <a:r>
                <a:rPr kumimoji="1" lang="en-US" altLang="zh-CN" sz="2600" b="1" dirty="0">
                  <a:solidFill>
                    <a:srgbClr val="FF0000"/>
                  </a:solidFill>
                </a:rPr>
                <a:t>                              =    </a:t>
              </a:r>
              <a:r>
                <a:rPr kumimoji="1" lang="en-US" altLang="en-US" sz="2600" b="1" dirty="0">
                  <a:solidFill>
                    <a:srgbClr val="FF0000"/>
                  </a:solidFill>
                </a:rPr>
                <a:t>×</a:t>
              </a:r>
              <a:r>
                <a:rPr kumimoji="1" lang="en-US" altLang="zh-CN" sz="2600" b="1" dirty="0">
                  <a:solidFill>
                    <a:srgbClr val="FF0000"/>
                  </a:solidFill>
                </a:rPr>
                <a:t>126</a:t>
              </a:r>
              <a:r>
                <a:rPr kumimoji="1" lang="en-US" altLang="en-US" sz="2600" b="1" dirty="0">
                  <a:solidFill>
                    <a:srgbClr val="FF0000"/>
                  </a:solidFill>
                </a:rPr>
                <a:t>°</a:t>
              </a:r>
              <a:endParaRPr kumimoji="1" lang="en-US" altLang="zh-CN" sz="2600" b="1" dirty="0">
                <a:solidFill>
                  <a:srgbClr val="FF0000"/>
                </a:solidFill>
              </a:endParaRPr>
            </a:p>
            <a:p>
              <a:pPr>
                <a:spcBef>
                  <a:spcPct val="50000"/>
                </a:spcBef>
              </a:pPr>
              <a:r>
                <a:rPr kumimoji="1" lang="en-US" altLang="zh-CN" sz="2600" b="1" dirty="0">
                  <a:solidFill>
                    <a:srgbClr val="FF0000"/>
                  </a:solidFill>
                </a:rPr>
                <a:t>                             </a:t>
              </a:r>
              <a:r>
                <a:rPr kumimoji="1" lang="en-US" altLang="en-US" sz="2600" b="1" dirty="0">
                  <a:solidFill>
                    <a:srgbClr val="FF0000"/>
                  </a:solidFill>
                </a:rPr>
                <a:t>＝</a:t>
              </a:r>
              <a:r>
                <a:rPr kumimoji="1" lang="en-US" altLang="zh-CN" sz="2600" b="1" dirty="0">
                  <a:solidFill>
                    <a:srgbClr val="FF0000"/>
                  </a:solidFill>
                </a:rPr>
                <a:t>63°</a:t>
              </a:r>
              <a:r>
                <a:rPr kumimoji="1" lang="zh-CN" altLang="en-US" sz="2600" b="1" dirty="0">
                  <a:solidFill>
                    <a:srgbClr val="FF0000"/>
                  </a:solidFill>
                </a:rPr>
                <a:t>。</a:t>
              </a:r>
              <a:endParaRPr kumimoji="1" lang="en-US" altLang="zh-CN" sz="2600" b="1" dirty="0">
                <a:solidFill>
                  <a:srgbClr val="FF0000"/>
                </a:solidFill>
              </a:endParaRPr>
            </a:p>
          </p:txBody>
        </p:sp>
        <p:graphicFrame>
          <p:nvGraphicFramePr>
            <p:cNvPr id="53" name="Object 14">
              <a:extLst>
                <a:ext uri="{FF2B5EF4-FFF2-40B4-BE49-F238E27FC236}">
                  <a16:creationId xmlns:a16="http://schemas.microsoft.com/office/drawing/2014/main" xmlns="" id="{A8E91715-3E49-44AF-94AB-4F946411310B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76628139"/>
                </p:ext>
              </p:extLst>
            </p:nvPr>
          </p:nvGraphicFramePr>
          <p:xfrm>
            <a:off x="2001" y="2982"/>
            <a:ext cx="215" cy="39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2" name="Equation" r:id="rId6" imgW="152400" imgH="393700" progId="Equation.DSMT4">
                    <p:embed/>
                  </p:oleObj>
                </mc:Choice>
                <mc:Fallback>
                  <p:oleObj name="Equation" r:id="rId6" imgW="152400" imgH="393700" progId="Equation.DSMT4">
                    <p:embed/>
                    <p:pic>
                      <p:nvPicPr>
                        <p:cNvPr id="39950" name="Object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01" y="2982"/>
                          <a:ext cx="215" cy="39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4" name="Object 15">
              <a:extLst>
                <a:ext uri="{FF2B5EF4-FFF2-40B4-BE49-F238E27FC236}">
                  <a16:creationId xmlns:a16="http://schemas.microsoft.com/office/drawing/2014/main" xmlns="" id="{73993AD1-C7C4-4E6A-BF6A-59E98662F637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90418089"/>
                </p:ext>
              </p:extLst>
            </p:nvPr>
          </p:nvGraphicFramePr>
          <p:xfrm>
            <a:off x="2001" y="3310"/>
            <a:ext cx="188" cy="4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3" name="Equation" r:id="rId8" imgW="152400" imgH="393700" progId="Equation.DSMT4">
                    <p:embed/>
                  </p:oleObj>
                </mc:Choice>
                <mc:Fallback>
                  <p:oleObj name="Equation" r:id="rId8" imgW="152400" imgH="393700" progId="Equation.DSMT4">
                    <p:embed/>
                    <p:pic>
                      <p:nvPicPr>
                        <p:cNvPr id="39951" name="Object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01" y="3310"/>
                          <a:ext cx="188" cy="4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48927365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26F52F7C-5656-408E-ABD7-58ECF5DEDECD}"/>
              </a:ext>
            </a:extLst>
          </p:cNvPr>
          <p:cNvSpPr/>
          <p:nvPr/>
        </p:nvSpPr>
        <p:spPr>
          <a:xfrm>
            <a:off x="4742362" y="-1648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22" name="Text Box 19">
            <a:extLst>
              <a:ext uri="{FF2B5EF4-FFF2-40B4-BE49-F238E27FC236}">
                <a16:creationId xmlns:a16="http://schemas.microsoft.com/office/drawing/2014/main" xmlns="" id="{BB74C3D2-B813-449F-9994-B1FE03917937}"/>
              </a:ext>
            </a:extLst>
          </p:cNvPr>
          <p:cNvSpPr txBox="1">
            <a:spLocks noChangeArrowheads="1"/>
          </p:cNvSpPr>
          <p:nvPr/>
        </p:nvSpPr>
        <p:spPr bwMode="auto">
          <a:xfrm rot="3017552">
            <a:off x="6111876" y="1241425"/>
            <a:ext cx="6096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vert="eaVert"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/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" name="Rectangle 20">
            <a:extLst>
              <a:ext uri="{FF2B5EF4-FFF2-40B4-BE49-F238E27FC236}">
                <a16:creationId xmlns:a16="http://schemas.microsoft.com/office/drawing/2014/main" xmlns="" id="{3A4431A2-F9FC-4AF4-A328-EE11A415DA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50" y="925513"/>
            <a:ext cx="11906250" cy="213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20000"/>
              </a:lnSpc>
            </a:pP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如图,直线</a:t>
            </a:r>
            <a:r>
              <a:rPr lang="zh-CN" altLang="en-US" sz="2800" i="1" dirty="0">
                <a:latin typeface="Times New Roman" panose="02020603050405020304" pitchFamily="18" charset="0"/>
              </a:rPr>
              <a:t>AB</a:t>
            </a:r>
            <a:r>
              <a:rPr lang="zh-CN" altLang="en-US" sz="2800" dirty="0">
                <a:latin typeface="Times New Roman" panose="02020603050405020304" pitchFamily="18" charset="0"/>
              </a:rPr>
              <a:t>，</a:t>
            </a:r>
            <a:r>
              <a:rPr lang="zh-CN" altLang="en-US" sz="2800" i="1" dirty="0">
                <a:latin typeface="Times New Roman" panose="02020603050405020304" pitchFamily="18" charset="0"/>
              </a:rPr>
              <a:t>CD</a:t>
            </a:r>
            <a:r>
              <a:rPr lang="zh-CN" altLang="en-US" sz="2800" dirty="0">
                <a:latin typeface="Times New Roman" panose="02020603050405020304" pitchFamily="18" charset="0"/>
              </a:rPr>
              <a:t>，</a:t>
            </a:r>
            <a:r>
              <a:rPr lang="zh-CN" altLang="en-US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EF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相交于点</a:t>
            </a:r>
            <a:r>
              <a:rPr lang="zh-CN" altLang="en-US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O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.</a:t>
            </a:r>
          </a:p>
          <a:p>
            <a:pPr eaLnBrk="0" hangingPunct="0">
              <a:lnSpc>
                <a:spcPct val="120000"/>
              </a:lnSpc>
            </a:pP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    (1)写出</a:t>
            </a:r>
            <a:r>
              <a:rPr lang="zh-CN" altLang="en-US" sz="2800" dirty="0">
                <a:latin typeface="Times New Roman" panose="02020603050405020304" pitchFamily="18" charset="0"/>
              </a:rPr>
              <a:t>∠</a:t>
            </a:r>
            <a:r>
              <a:rPr lang="zh-CN" altLang="en-US" sz="2800" i="1" dirty="0">
                <a:latin typeface="Times New Roman" panose="02020603050405020304" pitchFamily="18" charset="0"/>
              </a:rPr>
              <a:t>AOC</a:t>
            </a:r>
            <a:r>
              <a:rPr lang="zh-CN" altLang="en-US" sz="2800" dirty="0">
                <a:latin typeface="Times New Roman" panose="02020603050405020304" pitchFamily="18" charset="0"/>
              </a:rPr>
              <a:t>, ∠</a:t>
            </a:r>
            <a:r>
              <a:rPr lang="zh-CN" altLang="en-US" sz="2800" i="1" dirty="0">
                <a:latin typeface="Times New Roman" panose="02020603050405020304" pitchFamily="18" charset="0"/>
              </a:rPr>
              <a:t>BOE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的邻补角；</a:t>
            </a:r>
          </a:p>
          <a:p>
            <a:pPr eaLnBrk="0" hangingPunct="0">
              <a:lnSpc>
                <a:spcPct val="120000"/>
              </a:lnSpc>
            </a:pP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    (2)写出</a:t>
            </a:r>
            <a:r>
              <a:rPr lang="zh-CN" altLang="en-US" sz="2800" dirty="0">
                <a:latin typeface="Times New Roman" panose="02020603050405020304" pitchFamily="18" charset="0"/>
              </a:rPr>
              <a:t>∠</a:t>
            </a:r>
            <a:r>
              <a:rPr lang="zh-CN" altLang="en-US" sz="2800" i="1" dirty="0">
                <a:latin typeface="Times New Roman" panose="02020603050405020304" pitchFamily="18" charset="0"/>
              </a:rPr>
              <a:t>DOA</a:t>
            </a:r>
            <a:r>
              <a:rPr lang="zh-CN" altLang="en-US" sz="2800" dirty="0">
                <a:latin typeface="Times New Roman" panose="02020603050405020304" pitchFamily="18" charset="0"/>
              </a:rPr>
              <a:t>, ∠</a:t>
            </a:r>
            <a:r>
              <a:rPr lang="zh-CN" altLang="en-US" sz="2800" i="1" dirty="0">
                <a:latin typeface="Times New Roman" panose="02020603050405020304" pitchFamily="18" charset="0"/>
              </a:rPr>
              <a:t>EOC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的对顶角；</a:t>
            </a:r>
          </a:p>
          <a:p>
            <a:pPr eaLnBrk="0" hangingPunct="0">
              <a:lnSpc>
                <a:spcPct val="120000"/>
              </a:lnSpc>
            </a:pP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    (3)如果</a:t>
            </a:r>
            <a:r>
              <a:rPr lang="zh-CN" altLang="en-US" sz="2800" dirty="0">
                <a:latin typeface="Times New Roman" panose="02020603050405020304" pitchFamily="18" charset="0"/>
              </a:rPr>
              <a:t>∠</a:t>
            </a:r>
            <a:r>
              <a:rPr lang="zh-CN" altLang="en-US" sz="2800" i="1" dirty="0">
                <a:latin typeface="Times New Roman" panose="02020603050405020304" pitchFamily="18" charset="0"/>
              </a:rPr>
              <a:t>AOC</a:t>
            </a:r>
            <a:r>
              <a:rPr lang="zh-CN" altLang="en-US" sz="2800" dirty="0">
                <a:latin typeface="Times New Roman" panose="02020603050405020304" pitchFamily="18" charset="0"/>
              </a:rPr>
              <a:t> =50°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,求</a:t>
            </a:r>
            <a:r>
              <a:rPr lang="zh-CN" altLang="en-US" sz="2800" dirty="0">
                <a:latin typeface="Times New Roman" panose="02020603050405020304" pitchFamily="18" charset="0"/>
              </a:rPr>
              <a:t>∠</a:t>
            </a:r>
            <a:r>
              <a:rPr lang="zh-CN" altLang="en-US" sz="2800" i="1" dirty="0">
                <a:latin typeface="Times New Roman" panose="02020603050405020304" pitchFamily="18" charset="0"/>
              </a:rPr>
              <a:t>BOD</a:t>
            </a:r>
            <a:r>
              <a:rPr lang="zh-CN" altLang="en-US" sz="2800" dirty="0">
                <a:latin typeface="Times New Roman" panose="02020603050405020304" pitchFamily="18" charset="0"/>
              </a:rPr>
              <a:t> ，∠</a:t>
            </a:r>
            <a:r>
              <a:rPr lang="zh-CN" altLang="en-US" sz="2800" i="1" dirty="0">
                <a:latin typeface="Times New Roman" panose="02020603050405020304" pitchFamily="18" charset="0"/>
              </a:rPr>
              <a:t>COB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的度数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.</a:t>
            </a:r>
          </a:p>
        </p:txBody>
      </p:sp>
      <p:sp>
        <p:nvSpPr>
          <p:cNvPr id="35" name="Line 21">
            <a:extLst>
              <a:ext uri="{FF2B5EF4-FFF2-40B4-BE49-F238E27FC236}">
                <a16:creationId xmlns:a16="http://schemas.microsoft.com/office/drawing/2014/main" xmlns="" id="{1FA6EA6C-4AEA-40A0-8745-3FF9A6C1AAF5}"/>
              </a:ext>
            </a:extLst>
          </p:cNvPr>
          <p:cNvSpPr>
            <a:spLocks noChangeShapeType="1"/>
          </p:cNvSpPr>
          <p:nvPr/>
        </p:nvSpPr>
        <p:spPr bwMode="auto">
          <a:xfrm>
            <a:off x="8073883" y="4486902"/>
            <a:ext cx="2590800" cy="0"/>
          </a:xfrm>
          <a:prstGeom prst="line">
            <a:avLst/>
          </a:prstGeom>
          <a:noFill/>
          <a:ln w="57150">
            <a:solidFill>
              <a:srgbClr val="FF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" name="Line 22">
            <a:extLst>
              <a:ext uri="{FF2B5EF4-FFF2-40B4-BE49-F238E27FC236}">
                <a16:creationId xmlns:a16="http://schemas.microsoft.com/office/drawing/2014/main" xmlns="" id="{93589FE2-C116-49D8-8577-72B58253D83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531083" y="3420102"/>
            <a:ext cx="1752600" cy="2133600"/>
          </a:xfrm>
          <a:prstGeom prst="line">
            <a:avLst/>
          </a:prstGeom>
          <a:noFill/>
          <a:ln w="57150">
            <a:solidFill>
              <a:srgbClr val="FF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" name="Line 23">
            <a:extLst>
              <a:ext uri="{FF2B5EF4-FFF2-40B4-BE49-F238E27FC236}">
                <a16:creationId xmlns:a16="http://schemas.microsoft.com/office/drawing/2014/main" xmlns="" id="{2B06661C-D5F3-4AEE-AA38-06786B4D0476}"/>
              </a:ext>
            </a:extLst>
          </p:cNvPr>
          <p:cNvSpPr>
            <a:spLocks noChangeShapeType="1"/>
          </p:cNvSpPr>
          <p:nvPr/>
        </p:nvSpPr>
        <p:spPr bwMode="auto">
          <a:xfrm>
            <a:off x="8226283" y="3953502"/>
            <a:ext cx="2438400" cy="1066800"/>
          </a:xfrm>
          <a:prstGeom prst="line">
            <a:avLst/>
          </a:prstGeom>
          <a:noFill/>
          <a:ln w="57150">
            <a:solidFill>
              <a:srgbClr val="FF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" name="Text Box 24">
            <a:extLst>
              <a:ext uri="{FF2B5EF4-FFF2-40B4-BE49-F238E27FC236}">
                <a16:creationId xmlns:a16="http://schemas.microsoft.com/office/drawing/2014/main" xmlns="" id="{B3002347-5A24-489E-A11B-B1A56DA653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42083" y="4334502"/>
            <a:ext cx="5349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0" hangingPunct="0">
              <a:spcBef>
                <a:spcPct val="50000"/>
              </a:spcBef>
            </a:pPr>
            <a:r>
              <a:rPr lang="zh-CN" altLang="en-US" sz="2400" i="1">
                <a:latin typeface="Times New Roman" panose="02020603050405020304" pitchFamily="18" charset="0"/>
              </a:rPr>
              <a:t>A</a:t>
            </a:r>
          </a:p>
        </p:txBody>
      </p:sp>
      <p:sp>
        <p:nvSpPr>
          <p:cNvPr id="39" name="Text Box 25">
            <a:extLst>
              <a:ext uri="{FF2B5EF4-FFF2-40B4-BE49-F238E27FC236}">
                <a16:creationId xmlns:a16="http://schemas.microsoft.com/office/drawing/2014/main" xmlns="" id="{CC7C6983-5491-4430-A982-B8C440610D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50033" y="3572502"/>
            <a:ext cx="53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0" hangingPunct="0">
              <a:spcBef>
                <a:spcPct val="50000"/>
              </a:spcBef>
            </a:pPr>
            <a:r>
              <a:rPr lang="zh-CN" altLang="en-US" sz="2400" i="1">
                <a:latin typeface="Times New Roman" panose="02020603050405020304" pitchFamily="18" charset="0"/>
              </a:rPr>
              <a:t>E</a:t>
            </a:r>
          </a:p>
        </p:txBody>
      </p:sp>
      <p:sp>
        <p:nvSpPr>
          <p:cNvPr id="40" name="Text Box 26">
            <a:extLst>
              <a:ext uri="{FF2B5EF4-FFF2-40B4-BE49-F238E27FC236}">
                <a16:creationId xmlns:a16="http://schemas.microsoft.com/office/drawing/2014/main" xmlns="" id="{DCEF3CB6-9945-48B8-ABFE-EE42EF9178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78920" y="3115302"/>
            <a:ext cx="53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0" hangingPunct="0">
              <a:spcBef>
                <a:spcPct val="50000"/>
              </a:spcBef>
            </a:pPr>
            <a:r>
              <a:rPr lang="zh-CN" altLang="en-US" sz="2400" i="1">
                <a:latin typeface="Times New Roman" panose="02020603050405020304" pitchFamily="18" charset="0"/>
              </a:rPr>
              <a:t>D</a:t>
            </a:r>
          </a:p>
        </p:txBody>
      </p:sp>
      <p:sp>
        <p:nvSpPr>
          <p:cNvPr id="41" name="Text Box 27">
            <a:extLst>
              <a:ext uri="{FF2B5EF4-FFF2-40B4-BE49-F238E27FC236}">
                <a16:creationId xmlns:a16="http://schemas.microsoft.com/office/drawing/2014/main" xmlns="" id="{18955BF4-C210-41EE-9CBB-A08D48CAD1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4683" y="4258302"/>
            <a:ext cx="53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0" hangingPunct="0">
              <a:spcBef>
                <a:spcPct val="50000"/>
              </a:spcBef>
            </a:pPr>
            <a:r>
              <a:rPr lang="zh-CN" altLang="en-US" sz="2400" i="1">
                <a:latin typeface="Times New Roman" panose="02020603050405020304" pitchFamily="18" charset="0"/>
              </a:rPr>
              <a:t>B</a:t>
            </a:r>
          </a:p>
        </p:txBody>
      </p:sp>
      <p:sp>
        <p:nvSpPr>
          <p:cNvPr id="42" name="Text Box 28">
            <a:extLst>
              <a:ext uri="{FF2B5EF4-FFF2-40B4-BE49-F238E27FC236}">
                <a16:creationId xmlns:a16="http://schemas.microsoft.com/office/drawing/2014/main" xmlns="" id="{84A3CD33-5CBE-4096-8EEB-B3A3F77812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4683" y="4791702"/>
            <a:ext cx="53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0" hangingPunct="0">
              <a:spcBef>
                <a:spcPct val="50000"/>
              </a:spcBef>
            </a:pPr>
            <a:r>
              <a:rPr lang="zh-CN" altLang="en-US" sz="2400" i="1">
                <a:latin typeface="Times New Roman" panose="02020603050405020304" pitchFamily="18" charset="0"/>
              </a:rPr>
              <a:t>F</a:t>
            </a:r>
          </a:p>
        </p:txBody>
      </p:sp>
      <p:sp>
        <p:nvSpPr>
          <p:cNvPr id="43" name="Text Box 29">
            <a:extLst>
              <a:ext uri="{FF2B5EF4-FFF2-40B4-BE49-F238E27FC236}">
                <a16:creationId xmlns:a16="http://schemas.microsoft.com/office/drawing/2014/main" xmlns="" id="{36C93798-A482-490D-99A4-CD995CF905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73883" y="5401302"/>
            <a:ext cx="53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0" hangingPunct="0">
              <a:spcBef>
                <a:spcPct val="50000"/>
              </a:spcBef>
            </a:pPr>
            <a:r>
              <a:rPr lang="zh-CN" altLang="en-US" sz="2400" i="1">
                <a:latin typeface="Times New Roman" panose="02020603050405020304" pitchFamily="18" charset="0"/>
              </a:rPr>
              <a:t>C</a:t>
            </a:r>
          </a:p>
        </p:txBody>
      </p:sp>
      <p:sp>
        <p:nvSpPr>
          <p:cNvPr id="44" name="Text Box 30">
            <a:extLst>
              <a:ext uri="{FF2B5EF4-FFF2-40B4-BE49-F238E27FC236}">
                <a16:creationId xmlns:a16="http://schemas.microsoft.com/office/drawing/2014/main" xmlns="" id="{15029662-2DDD-43DB-B9C4-DBAF9AC593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78783" y="4486902"/>
            <a:ext cx="53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0" hangingPunct="0">
              <a:spcBef>
                <a:spcPct val="50000"/>
              </a:spcBef>
            </a:pPr>
            <a:r>
              <a:rPr lang="zh-CN" altLang="en-US" sz="2400" i="1">
                <a:latin typeface="Times New Roman" panose="02020603050405020304" pitchFamily="18" charset="0"/>
              </a:rPr>
              <a:t>O</a:t>
            </a:r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xmlns="" id="{27D131B6-5E1C-41A4-9BE9-15A37B8EE7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875" y="3170238"/>
            <a:ext cx="5535613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解</a:t>
            </a:r>
            <a:r>
              <a:rPr lang="en-US" altLang="zh-CN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:(1)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∠</a:t>
            </a:r>
            <a:r>
              <a:rPr lang="zh-CN" altLang="en-US" sz="2800" i="1">
                <a:solidFill>
                  <a:srgbClr val="FF0000"/>
                </a:solidFill>
                <a:latin typeface="Times New Roman" panose="02020603050405020304" pitchFamily="18" charset="0"/>
              </a:rPr>
              <a:t>AOC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的邻补角是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∠</a:t>
            </a:r>
            <a:r>
              <a:rPr lang="zh-CN" altLang="en-US" sz="2800" i="1">
                <a:solidFill>
                  <a:srgbClr val="FF0000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AO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D</a:t>
            </a:r>
            <a:r>
              <a:rPr lang="zh-CN" altLang="en-US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和</a:t>
            </a:r>
            <a:endParaRPr lang="zh-CN" altLang="en-US" sz="2800" i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宋体" panose="02010600030101010101" pitchFamily="2" charset="-122"/>
            </a:endParaRPr>
          </a:p>
          <a:p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           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∠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C</a:t>
            </a:r>
            <a:r>
              <a:rPr lang="zh-CN" altLang="en-US" sz="2800" i="1">
                <a:solidFill>
                  <a:srgbClr val="FF0000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O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B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;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∠</a:t>
            </a:r>
            <a:r>
              <a:rPr lang="zh-CN" altLang="en-US" sz="2800" i="1">
                <a:solidFill>
                  <a:srgbClr val="FF0000"/>
                </a:solidFill>
                <a:latin typeface="Times New Roman" panose="02020603050405020304" pitchFamily="18" charset="0"/>
              </a:rPr>
              <a:t>BOE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的邻补角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是</a:t>
            </a:r>
          </a:p>
          <a:p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           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∠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E</a:t>
            </a:r>
            <a:r>
              <a:rPr lang="zh-CN" altLang="en-US" sz="2800" i="1">
                <a:solidFill>
                  <a:srgbClr val="FF0000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O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A</a:t>
            </a:r>
            <a:r>
              <a:rPr lang="zh-CN" altLang="en-US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和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∠</a:t>
            </a:r>
            <a:r>
              <a:rPr lang="zh-CN" altLang="en-US" sz="2800" i="1">
                <a:solidFill>
                  <a:srgbClr val="FF0000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BO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F.</a:t>
            </a:r>
            <a:endParaRPr lang="en-US" altLang="zh-CN" sz="2800" i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宋体" panose="02010600030101010101" pitchFamily="2" charset="-122"/>
            </a:endParaRPr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xmlns="" id="{DC07787B-D905-4D7B-B8B4-B6789A14FF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0088" y="4518025"/>
            <a:ext cx="4705350" cy="94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(2)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∠</a:t>
            </a:r>
            <a:r>
              <a:rPr lang="zh-CN" altLang="en-US" sz="2800" i="1">
                <a:solidFill>
                  <a:srgbClr val="FF0000"/>
                </a:solidFill>
                <a:latin typeface="Times New Roman" panose="02020603050405020304" pitchFamily="18" charset="0"/>
              </a:rPr>
              <a:t>DOA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的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对顶角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是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∠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C</a:t>
            </a:r>
            <a:r>
              <a:rPr lang="zh-CN" altLang="en-US" sz="2800" i="1">
                <a:solidFill>
                  <a:srgbClr val="FF0000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O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B</a:t>
            </a:r>
            <a:r>
              <a:rPr lang="en-US" altLang="zh-CN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;</a:t>
            </a:r>
            <a:endParaRPr lang="en-US" altLang="zh-CN" sz="2800" i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宋体" panose="02010600030101010101" pitchFamily="2" charset="-122"/>
            </a:endParaRPr>
          </a:p>
          <a:p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    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∠</a:t>
            </a:r>
            <a:r>
              <a:rPr lang="zh-CN" altLang="en-US" sz="2800" i="1">
                <a:solidFill>
                  <a:srgbClr val="FF0000"/>
                </a:solidFill>
                <a:latin typeface="Times New Roman" panose="02020603050405020304" pitchFamily="18" charset="0"/>
              </a:rPr>
              <a:t>EOC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的对顶角是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∠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D</a:t>
            </a:r>
            <a:r>
              <a:rPr lang="zh-CN" altLang="en-US" sz="2800" i="1">
                <a:solidFill>
                  <a:srgbClr val="FF0000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O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F.</a:t>
            </a:r>
            <a:endParaRPr lang="en-US" altLang="zh-CN" sz="2800" i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宋体" panose="02010600030101010101" pitchFamily="2" charset="-122"/>
            </a:endParaRPr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xmlns="" id="{1F1A713B-474C-4B08-BAF0-4C518CA373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2625" y="5505450"/>
            <a:ext cx="4692650" cy="94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(3)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∠</a:t>
            </a:r>
            <a:r>
              <a:rPr lang="zh-CN" altLang="en-US" sz="2800" i="1">
                <a:solidFill>
                  <a:srgbClr val="FF0000"/>
                </a:solidFill>
                <a:latin typeface="Times New Roman" panose="02020603050405020304" pitchFamily="18" charset="0"/>
              </a:rPr>
              <a:t>BOD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=∠</a:t>
            </a:r>
            <a:r>
              <a:rPr lang="zh-CN" altLang="en-US" sz="2800" i="1">
                <a:solidFill>
                  <a:srgbClr val="FF0000"/>
                </a:solidFill>
                <a:latin typeface="Times New Roman" panose="02020603050405020304" pitchFamily="18" charset="0"/>
              </a:rPr>
              <a:t>AOC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= 50°</a:t>
            </a:r>
            <a:r>
              <a:rPr lang="en-US" altLang="zh-CN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;</a:t>
            </a:r>
            <a:endParaRPr lang="en-US" altLang="zh-CN" sz="2800" i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宋体" panose="02010600030101010101" pitchFamily="2" charset="-122"/>
            </a:endParaRPr>
          </a:p>
          <a:p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    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∠</a:t>
            </a:r>
            <a:r>
              <a:rPr lang="zh-CN" altLang="en-US" sz="2800" i="1">
                <a:solidFill>
                  <a:srgbClr val="FF0000"/>
                </a:solidFill>
                <a:latin typeface="Times New Roman" panose="02020603050405020304" pitchFamily="18" charset="0"/>
              </a:rPr>
              <a:t>COB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=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18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0°</a:t>
            </a:r>
            <a:r>
              <a:rPr lang="en-US" altLang="zh-CN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-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∠</a:t>
            </a:r>
            <a:r>
              <a:rPr lang="zh-CN" altLang="en-US" sz="2800" i="1">
                <a:solidFill>
                  <a:srgbClr val="FF0000"/>
                </a:solidFill>
                <a:latin typeface="Times New Roman" panose="02020603050405020304" pitchFamily="18" charset="0"/>
              </a:rPr>
              <a:t>AOC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=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13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0°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.</a:t>
            </a:r>
            <a:endParaRPr lang="en-US" altLang="zh-CN" sz="2800" i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0992231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26F52F7C-5656-408E-ABD7-58ECF5DEDECD}"/>
              </a:ext>
            </a:extLst>
          </p:cNvPr>
          <p:cNvSpPr/>
          <p:nvPr/>
        </p:nvSpPr>
        <p:spPr>
          <a:xfrm>
            <a:off x="4742362" y="-1648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6" name="矩形 39">
            <a:extLst>
              <a:ext uri="{FF2B5EF4-FFF2-40B4-BE49-F238E27FC236}">
                <a16:creationId xmlns:a16="http://schemas.microsoft.com/office/drawing/2014/main" xmlns="" id="{EC02AACA-9F2F-4A4D-99D1-E6D4AAB147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484" y="3251759"/>
            <a:ext cx="13097308" cy="59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3 .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若 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  <a:sym typeface="Symbol" panose="05050102010706020507" pitchFamily="18" charset="2"/>
              </a:rPr>
              <a:t>1: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  <a:sym typeface="Symbol" panose="05050102010706020507" pitchFamily="18" charset="2"/>
              </a:rPr>
              <a:t>2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 = 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  <a:sym typeface="Symbol" panose="05050102010706020507" pitchFamily="18" charset="2"/>
              </a:rPr>
              <a:t>2: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  <a:sym typeface="Symbol" panose="05050102010706020507" pitchFamily="18" charset="2"/>
              </a:rPr>
              <a:t>7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，则</a:t>
            </a:r>
            <a:r>
              <a:rPr lang="zh-CN" altLang="en-US" sz="2800" dirty="0">
                <a:latin typeface="Times New Roman" panose="02020603050405020304" pitchFamily="18" charset="0"/>
                <a:sym typeface="宋体" panose="02010600030101010101" pitchFamily="2" charset="-122"/>
              </a:rPr>
              <a:t>∠</a:t>
            </a:r>
            <a:r>
              <a:rPr lang="en-US" altLang="zh-CN" sz="2800" dirty="0">
                <a:latin typeface="Times New Roman" panose="02020603050405020304" pitchFamily="18" charset="0"/>
                <a:sym typeface="宋体" panose="02010600030101010101" pitchFamily="2" charset="-122"/>
              </a:rPr>
              <a:t>1,</a:t>
            </a:r>
            <a:r>
              <a:rPr lang="zh-CN" altLang="en-US" sz="2800" dirty="0">
                <a:latin typeface="Times New Roman" panose="02020603050405020304" pitchFamily="18" charset="0"/>
                <a:sym typeface="宋体" panose="02010600030101010101" pitchFamily="2" charset="-122"/>
              </a:rPr>
              <a:t>∠2</a:t>
            </a:r>
            <a:r>
              <a:rPr lang="en-US" altLang="zh-CN" sz="2800" dirty="0">
                <a:latin typeface="Times New Roman" panose="02020603050405020304" pitchFamily="18" charset="0"/>
                <a:sym typeface="宋体" panose="02010600030101010101" pitchFamily="2" charset="-122"/>
              </a:rPr>
              <a:t>,</a:t>
            </a:r>
            <a:r>
              <a:rPr lang="zh-CN" altLang="en-US" sz="2800" dirty="0">
                <a:latin typeface="Times New Roman" panose="02020603050405020304" pitchFamily="18" charset="0"/>
                <a:sym typeface="宋体" panose="02010600030101010101" pitchFamily="2" charset="-122"/>
              </a:rPr>
              <a:t>∠3</a:t>
            </a:r>
            <a:r>
              <a:rPr lang="en-US" altLang="zh-CN" sz="2800" dirty="0">
                <a:latin typeface="Times New Roman" panose="02020603050405020304" pitchFamily="18" charset="0"/>
                <a:sym typeface="宋体" panose="02010600030101010101" pitchFamily="2" charset="-122"/>
              </a:rPr>
              <a:t>,</a:t>
            </a:r>
            <a:r>
              <a:rPr lang="zh-CN" altLang="en-US" sz="2800" dirty="0">
                <a:latin typeface="Times New Roman" panose="02020603050405020304" pitchFamily="18" charset="0"/>
                <a:sym typeface="宋体" panose="02010600030101010101" pitchFamily="2" charset="-122"/>
              </a:rPr>
              <a:t>∠4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的度数分别为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___________________.</a:t>
            </a:r>
            <a:endParaRPr lang="zh-CN" altLang="en-US" sz="280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7" name="矩形 38">
            <a:extLst>
              <a:ext uri="{FF2B5EF4-FFF2-40B4-BE49-F238E27FC236}">
                <a16:creationId xmlns:a16="http://schemas.microsoft.com/office/drawing/2014/main" xmlns="" id="{3FEBA3E7-F87F-4AE4-AD83-5E2FDE3C2E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484" y="2246072"/>
            <a:ext cx="13097308" cy="59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2.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若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∠2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是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∠1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的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 3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倍，则</a:t>
            </a:r>
            <a:r>
              <a:rPr lang="zh-CN" altLang="en-US" sz="2800" dirty="0">
                <a:latin typeface="Times New Roman" panose="02020603050405020304" pitchFamily="18" charset="0"/>
                <a:sym typeface="宋体" panose="02010600030101010101" pitchFamily="2" charset="-122"/>
              </a:rPr>
              <a:t>∠</a:t>
            </a:r>
            <a:r>
              <a:rPr lang="en-US" altLang="zh-CN" sz="2800" dirty="0">
                <a:latin typeface="Times New Roman" panose="02020603050405020304" pitchFamily="18" charset="0"/>
                <a:sym typeface="宋体" panose="02010600030101010101" pitchFamily="2" charset="-122"/>
              </a:rPr>
              <a:t>1,</a:t>
            </a:r>
            <a:r>
              <a:rPr lang="zh-CN" altLang="en-US" sz="2800" dirty="0">
                <a:latin typeface="Times New Roman" panose="02020603050405020304" pitchFamily="18" charset="0"/>
                <a:sym typeface="宋体" panose="02010600030101010101" pitchFamily="2" charset="-122"/>
              </a:rPr>
              <a:t>∠2</a:t>
            </a:r>
            <a:r>
              <a:rPr lang="en-US" altLang="zh-CN" sz="2800" dirty="0">
                <a:latin typeface="Times New Roman" panose="02020603050405020304" pitchFamily="18" charset="0"/>
                <a:sym typeface="宋体" panose="02010600030101010101" pitchFamily="2" charset="-122"/>
              </a:rPr>
              <a:t>,</a:t>
            </a:r>
            <a:r>
              <a:rPr lang="zh-CN" altLang="en-US" sz="2800" dirty="0">
                <a:latin typeface="Times New Roman" panose="02020603050405020304" pitchFamily="18" charset="0"/>
                <a:sym typeface="宋体" panose="02010600030101010101" pitchFamily="2" charset="-122"/>
              </a:rPr>
              <a:t>∠3</a:t>
            </a:r>
            <a:r>
              <a:rPr lang="en-US" altLang="zh-CN" sz="2800" dirty="0">
                <a:latin typeface="Times New Roman" panose="02020603050405020304" pitchFamily="18" charset="0"/>
                <a:sym typeface="宋体" panose="02010600030101010101" pitchFamily="2" charset="-122"/>
              </a:rPr>
              <a:t>,</a:t>
            </a:r>
            <a:r>
              <a:rPr lang="zh-CN" altLang="en-US" sz="2800" dirty="0">
                <a:latin typeface="Times New Roman" panose="02020603050405020304" pitchFamily="18" charset="0"/>
                <a:sym typeface="宋体" panose="02010600030101010101" pitchFamily="2" charset="-122"/>
              </a:rPr>
              <a:t>∠4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的度数分别为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__________________.</a:t>
            </a:r>
            <a:endParaRPr lang="zh-CN" altLang="en-US" sz="2800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8" name="矩形 36">
            <a:extLst>
              <a:ext uri="{FF2B5EF4-FFF2-40B4-BE49-F238E27FC236}">
                <a16:creationId xmlns:a16="http://schemas.microsoft.com/office/drawing/2014/main" xmlns="" id="{441CF28C-6F63-4AE0-BCF6-BDC77CFB61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66484"/>
            <a:ext cx="12721555" cy="59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 1.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若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∠1+∠3= 60º 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，则</a:t>
            </a:r>
            <a:r>
              <a:rPr lang="zh-CN" altLang="en-US" sz="2800" dirty="0">
                <a:latin typeface="Times New Roman" panose="02020603050405020304" pitchFamily="18" charset="0"/>
                <a:sym typeface="宋体" panose="02010600030101010101" pitchFamily="2" charset="-122"/>
              </a:rPr>
              <a:t>∠</a:t>
            </a:r>
            <a:r>
              <a:rPr lang="en-US" altLang="zh-CN" sz="2800" dirty="0">
                <a:latin typeface="Times New Roman" panose="02020603050405020304" pitchFamily="18" charset="0"/>
                <a:sym typeface="宋体" panose="02010600030101010101" pitchFamily="2" charset="-122"/>
              </a:rPr>
              <a:t>1,</a:t>
            </a:r>
            <a:r>
              <a:rPr lang="zh-CN" altLang="en-US" sz="2800" dirty="0">
                <a:latin typeface="Times New Roman" panose="02020603050405020304" pitchFamily="18" charset="0"/>
              </a:rPr>
              <a:t>∠2</a:t>
            </a:r>
            <a:r>
              <a:rPr lang="en-US" altLang="zh-CN" sz="2800" dirty="0">
                <a:latin typeface="Times New Roman" panose="02020603050405020304" pitchFamily="18" charset="0"/>
              </a:rPr>
              <a:t>,</a:t>
            </a:r>
            <a:r>
              <a:rPr lang="zh-CN" altLang="en-US" sz="2800" dirty="0">
                <a:latin typeface="Times New Roman" panose="02020603050405020304" pitchFamily="18" charset="0"/>
              </a:rPr>
              <a:t>∠3</a:t>
            </a:r>
            <a:r>
              <a:rPr lang="en-US" altLang="zh-CN" sz="2800" dirty="0">
                <a:latin typeface="Times New Roman" panose="02020603050405020304" pitchFamily="18" charset="0"/>
              </a:rPr>
              <a:t>,</a:t>
            </a:r>
            <a:r>
              <a:rPr lang="zh-CN" altLang="en-US" sz="2800" dirty="0">
                <a:latin typeface="Times New Roman" panose="02020603050405020304" pitchFamily="18" charset="0"/>
              </a:rPr>
              <a:t>∠4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的度数分别为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___________________ .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ED91902D-4B9F-4A59-8ED5-51F8252BEA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83487" y="1101446"/>
            <a:ext cx="460851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30º 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、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150º 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、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30º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、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150º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AC7FEB2B-9D2D-483D-A8CF-76AF04A91D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68580" y="2211108"/>
            <a:ext cx="4752975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45º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、 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135º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、 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45º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、 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135º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B09D3EC2-3F80-4F97-9F80-36D528EDCE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71676" y="3224454"/>
            <a:ext cx="439261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40º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、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140º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、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40º 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、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140º</a:t>
            </a:r>
          </a:p>
        </p:txBody>
      </p:sp>
      <p:pic>
        <p:nvPicPr>
          <p:cNvPr id="12" name="图片 2">
            <a:extLst>
              <a:ext uri="{FF2B5EF4-FFF2-40B4-BE49-F238E27FC236}">
                <a16:creationId xmlns:a16="http://schemas.microsoft.com/office/drawing/2014/main" xmlns="" id="{9F721D4F-19BC-49F8-BE65-8B002DCDE5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0256" y="4653136"/>
            <a:ext cx="3314700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731584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26F52F7C-5656-408E-ABD7-58ECF5DEDECD}"/>
              </a:ext>
            </a:extLst>
          </p:cNvPr>
          <p:cNvSpPr/>
          <p:nvPr/>
        </p:nvSpPr>
        <p:spPr>
          <a:xfrm>
            <a:off x="4742362" y="-1648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6" name="文本框 100">
            <a:extLst>
              <a:ext uri="{FF2B5EF4-FFF2-40B4-BE49-F238E27FC236}">
                <a16:creationId xmlns:a16="http://schemas.microsoft.com/office/drawing/2014/main" xmlns="" id="{7736B6E7-2A07-40E9-8B99-4CE5F07FA9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116" y="957637"/>
            <a:ext cx="11937032" cy="107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如图，直线</a:t>
            </a:r>
            <a:r>
              <a:rPr lang="en-US" altLang="zh-CN" sz="2800" i="1" dirty="0">
                <a:latin typeface="Times New Roman" panose="02020603050405020304" pitchFamily="18" charset="0"/>
              </a:rPr>
              <a:t>AB</a:t>
            </a:r>
            <a:r>
              <a:rPr lang="zh-CN" altLang="en-US" sz="2800" dirty="0">
                <a:latin typeface="宋体" panose="02010600030101010101" pitchFamily="2" charset="-122"/>
              </a:rPr>
              <a:t>、</a:t>
            </a:r>
            <a:r>
              <a:rPr lang="en-US" altLang="zh-CN" sz="2800" i="1" dirty="0">
                <a:latin typeface="Times New Roman" panose="02020603050405020304" pitchFamily="18" charset="0"/>
              </a:rPr>
              <a:t>CD</a:t>
            </a:r>
            <a:r>
              <a:rPr lang="zh-CN" altLang="en-US" sz="2800" dirty="0">
                <a:latin typeface="宋体" panose="02010600030101010101" pitchFamily="2" charset="-122"/>
              </a:rPr>
              <a:t>，</a:t>
            </a:r>
            <a:r>
              <a:rPr lang="en-US" altLang="zh-CN" sz="2800" i="1" dirty="0">
                <a:latin typeface="Times New Roman" panose="02020603050405020304" pitchFamily="18" charset="0"/>
              </a:rPr>
              <a:t>EF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相交于点</a:t>
            </a:r>
            <a:r>
              <a:rPr lang="en-US" altLang="zh-CN" sz="2800" i="1" dirty="0">
                <a:latin typeface="Times New Roman" panose="02020603050405020304" pitchFamily="18" charset="0"/>
              </a:rPr>
              <a:t>O</a:t>
            </a:r>
            <a:r>
              <a:rPr lang="zh-CN" altLang="en-US" sz="2800" dirty="0">
                <a:latin typeface="宋体" panose="02010600030101010101" pitchFamily="2" charset="-122"/>
              </a:rPr>
              <a:t>，</a:t>
            </a:r>
            <a:r>
              <a:rPr lang="en-US" altLang="zh-CN" sz="2800" dirty="0">
                <a:latin typeface="宋体" panose="02010600030101010101" pitchFamily="2" charset="-122"/>
              </a:rPr>
              <a:t>∠1</a:t>
            </a:r>
            <a:r>
              <a:rPr lang="zh-CN" altLang="en-US" sz="2800" dirty="0">
                <a:latin typeface="宋体" panose="02010600030101010101" pitchFamily="2" charset="-122"/>
              </a:rPr>
              <a:t>＝</a:t>
            </a:r>
            <a:r>
              <a:rPr lang="en-US" altLang="zh-CN" sz="2800" dirty="0">
                <a:latin typeface="Times New Roman" panose="02020603050405020304" pitchFamily="18" charset="0"/>
              </a:rPr>
              <a:t>40</a:t>
            </a:r>
            <a:r>
              <a:rPr lang="en-US" altLang="zh-CN" sz="2800" dirty="0">
                <a:latin typeface="宋体" panose="02010600030101010101" pitchFamily="2" charset="-122"/>
              </a:rPr>
              <a:t>°</a:t>
            </a:r>
            <a:r>
              <a:rPr lang="zh-CN" altLang="en-US" sz="2800" dirty="0">
                <a:latin typeface="宋体" panose="02010600030101010101" pitchFamily="2" charset="-122"/>
              </a:rPr>
              <a:t>，</a:t>
            </a:r>
            <a:r>
              <a:rPr lang="en-US" altLang="zh-CN" sz="2800" dirty="0">
                <a:latin typeface="宋体" panose="02010600030101010101" pitchFamily="2" charset="-122"/>
              </a:rPr>
              <a:t>∠</a:t>
            </a:r>
            <a:r>
              <a:rPr lang="en-US" altLang="zh-CN" sz="2800" i="1" dirty="0">
                <a:latin typeface="Times New Roman" panose="02020603050405020304" pitchFamily="18" charset="0"/>
              </a:rPr>
              <a:t>BOC</a:t>
            </a:r>
            <a:r>
              <a:rPr lang="zh-CN" altLang="en-US" sz="2800" dirty="0">
                <a:latin typeface="宋体" panose="02010600030101010101" pitchFamily="2" charset="-122"/>
              </a:rPr>
              <a:t>＝</a:t>
            </a:r>
            <a:r>
              <a:rPr lang="en-US" altLang="zh-CN" sz="2800" dirty="0">
                <a:latin typeface="Times New Roman" panose="02020603050405020304" pitchFamily="18" charset="0"/>
              </a:rPr>
              <a:t>110</a:t>
            </a:r>
            <a:r>
              <a:rPr lang="en-US" altLang="zh-CN" sz="2800" dirty="0">
                <a:latin typeface="宋体" panose="02010600030101010101" pitchFamily="2" charset="-122"/>
              </a:rPr>
              <a:t>°</a:t>
            </a:r>
            <a:r>
              <a:rPr lang="zh-CN" altLang="en-US" sz="2800" dirty="0">
                <a:latin typeface="宋体" panose="02010600030101010101" pitchFamily="2" charset="-122"/>
              </a:rPr>
              <a:t>，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求</a:t>
            </a:r>
            <a:r>
              <a:rPr lang="en-US" altLang="zh-CN" sz="2800" dirty="0">
                <a:latin typeface="Times New Roman" panose="02020603050405020304" pitchFamily="18" charset="0"/>
              </a:rPr>
              <a:t>∠2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的度数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</a:p>
        </p:txBody>
      </p:sp>
      <p:pic>
        <p:nvPicPr>
          <p:cNvPr id="7" name="图片 -2147482617">
            <a:extLst>
              <a:ext uri="{FF2B5EF4-FFF2-40B4-BE49-F238E27FC236}">
                <a16:creationId xmlns:a16="http://schemas.microsoft.com/office/drawing/2014/main" xmlns="" id="{330666CB-B77F-4A63-8461-AC46B6B010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4352" y="2175347"/>
            <a:ext cx="1987550" cy="181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文本框 1">
            <a:extLst>
              <a:ext uri="{FF2B5EF4-FFF2-40B4-BE49-F238E27FC236}">
                <a16:creationId xmlns:a16="http://schemas.microsoft.com/office/drawing/2014/main" xmlns="" id="{89742110-88BC-4A55-8FFB-EA4A69489C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4427" y="2013286"/>
            <a:ext cx="5646738" cy="370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667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4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解：因为</a:t>
            </a:r>
            <a:r>
              <a:rPr lang="en-US" altLang="zh-CN" sz="2800" dirty="0">
                <a:solidFill>
                  <a:srgbClr val="FF0000"/>
                </a:solidFill>
                <a:latin typeface="宋体" panose="02010600030101010101" pitchFamily="2" charset="-122"/>
              </a:rPr>
              <a:t>∠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</a:rPr>
              <a:t>＝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40</a:t>
            </a:r>
            <a:r>
              <a:rPr lang="en-US" altLang="zh-CN" sz="2800" dirty="0">
                <a:solidFill>
                  <a:srgbClr val="FF0000"/>
                </a:solidFill>
                <a:latin typeface="宋体" panose="02010600030101010101" pitchFamily="2" charset="-122"/>
              </a:rPr>
              <a:t>°</a:t>
            </a:r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</a:rPr>
              <a:t>，</a:t>
            </a:r>
          </a:p>
          <a:p>
            <a:pPr>
              <a:lnSpc>
                <a:spcPct val="14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</a:rPr>
              <a:t>    </a:t>
            </a:r>
            <a:r>
              <a:rPr lang="en-US" altLang="zh-CN" sz="2800" dirty="0">
                <a:solidFill>
                  <a:srgbClr val="FF0000"/>
                </a:solidFill>
                <a:latin typeface="宋体" panose="02010600030101010101" pitchFamily="2" charset="-122"/>
              </a:rPr>
              <a:t>∠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BOC</a:t>
            </a:r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</a:rPr>
              <a:t>＝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110</a:t>
            </a:r>
            <a:r>
              <a:rPr lang="en-US" altLang="zh-CN" sz="2800" dirty="0">
                <a:solidFill>
                  <a:srgbClr val="FF0000"/>
                </a:solidFill>
                <a:latin typeface="宋体" panose="02010600030101010101" pitchFamily="2" charset="-122"/>
              </a:rPr>
              <a:t>°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(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已知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</a:p>
          <a:p>
            <a:pPr>
              <a:lnSpc>
                <a:spcPct val="14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所以</a:t>
            </a:r>
            <a:r>
              <a:rPr lang="en-US" altLang="zh-CN" sz="2800" dirty="0">
                <a:solidFill>
                  <a:srgbClr val="FF0000"/>
                </a:solidFill>
                <a:latin typeface="宋体" panose="02010600030101010101" pitchFamily="2" charset="-122"/>
              </a:rPr>
              <a:t>∠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BOF</a:t>
            </a:r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</a:rPr>
              <a:t>＝</a:t>
            </a:r>
            <a:r>
              <a:rPr lang="en-US" altLang="zh-CN" sz="2800" dirty="0">
                <a:solidFill>
                  <a:srgbClr val="FF0000"/>
                </a:solidFill>
                <a:latin typeface="宋体" panose="02010600030101010101" pitchFamily="2" charset="-122"/>
              </a:rPr>
              <a:t>∠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BOC</a:t>
            </a:r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</a:rPr>
              <a:t>－</a:t>
            </a:r>
            <a:r>
              <a:rPr lang="en-US" altLang="zh-CN" sz="2800" dirty="0">
                <a:solidFill>
                  <a:srgbClr val="FF0000"/>
                </a:solidFill>
                <a:latin typeface="宋体" panose="02010600030101010101" pitchFamily="2" charset="-122"/>
              </a:rPr>
              <a:t>∠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</a:p>
          <a:p>
            <a:pPr>
              <a:lnSpc>
                <a:spcPct val="14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                   </a:t>
            </a:r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</a:rPr>
              <a:t>＝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110</a:t>
            </a:r>
            <a:r>
              <a:rPr lang="en-US" altLang="zh-CN" sz="2800" dirty="0">
                <a:solidFill>
                  <a:srgbClr val="FF0000"/>
                </a:solidFill>
                <a:latin typeface="宋体" panose="02010600030101010101" pitchFamily="2" charset="-122"/>
              </a:rPr>
              <a:t>°</a:t>
            </a:r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</a:rPr>
              <a:t>－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40°</a:t>
            </a:r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</a:rPr>
              <a:t>＝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70°</a:t>
            </a:r>
            <a:r>
              <a:rPr lang="en-US" altLang="zh-CN" sz="2800" dirty="0">
                <a:solidFill>
                  <a:srgbClr val="FF0000"/>
                </a:solidFill>
                <a:latin typeface="宋体" panose="02010600030101010101" pitchFamily="2" charset="-122"/>
              </a:rPr>
              <a:t>.</a:t>
            </a:r>
          </a:p>
          <a:p>
            <a:pPr>
              <a:lnSpc>
                <a:spcPct val="14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因为</a:t>
            </a:r>
            <a:r>
              <a:rPr lang="en-US" altLang="zh-CN" sz="2800" dirty="0">
                <a:solidFill>
                  <a:srgbClr val="FF0000"/>
                </a:solidFill>
                <a:latin typeface="宋体" panose="02010600030101010101" pitchFamily="2" charset="-122"/>
              </a:rPr>
              <a:t>∠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BOF</a:t>
            </a:r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</a:rPr>
              <a:t>＝</a:t>
            </a:r>
            <a:r>
              <a:rPr lang="en-US" altLang="zh-CN" sz="2800" dirty="0">
                <a:solidFill>
                  <a:srgbClr val="FF0000"/>
                </a:solidFill>
                <a:latin typeface="宋体" panose="02010600030101010101" pitchFamily="2" charset="-122"/>
              </a:rPr>
              <a:t>∠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(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对顶角相等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  </a:t>
            </a:r>
          </a:p>
          <a:p>
            <a:pPr>
              <a:lnSpc>
                <a:spcPct val="14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所以</a:t>
            </a:r>
            <a:r>
              <a:rPr lang="en-US" altLang="zh-CN" sz="2800" dirty="0">
                <a:solidFill>
                  <a:srgbClr val="FF0000"/>
                </a:solidFill>
                <a:latin typeface="宋体" panose="02010600030101010101" pitchFamily="2" charset="-122"/>
              </a:rPr>
              <a:t>∠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</a:rPr>
              <a:t>＝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70</a:t>
            </a:r>
            <a:r>
              <a:rPr lang="en-US" altLang="zh-CN" sz="2800" dirty="0">
                <a:solidFill>
                  <a:srgbClr val="FF0000"/>
                </a:solidFill>
                <a:latin typeface="宋体" panose="02010600030101010101" pitchFamily="2" charset="-122"/>
              </a:rPr>
              <a:t>°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(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等量代换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．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67D77B92-86CE-4B27-B6BA-7D443ADD086A}"/>
              </a:ext>
            </a:extLst>
          </p:cNvPr>
          <p:cNvGrpSpPr>
            <a:grpSpLocks/>
          </p:cNvGrpSpPr>
          <p:nvPr/>
        </p:nvGrpSpPr>
        <p:grpSpPr bwMode="auto">
          <a:xfrm>
            <a:off x="5735960" y="5900363"/>
            <a:ext cx="5372100" cy="519112"/>
            <a:chOff x="3118" y="8728"/>
            <a:chExt cx="8460" cy="816"/>
          </a:xfrm>
        </p:grpSpPr>
        <p:sp>
          <p:nvSpPr>
            <p:cNvPr id="10" name="圆角矩形 4">
              <a:extLst>
                <a:ext uri="{FF2B5EF4-FFF2-40B4-BE49-F238E27FC236}">
                  <a16:creationId xmlns:a16="http://schemas.microsoft.com/office/drawing/2014/main" xmlns="" id="{A8D59B31-7C0C-433E-A6F1-76624717F62D}"/>
                </a:ext>
              </a:extLst>
            </p:cNvPr>
            <p:cNvSpPr/>
            <p:nvPr/>
          </p:nvSpPr>
          <p:spPr>
            <a:xfrm>
              <a:off x="3118" y="8803"/>
              <a:ext cx="8390" cy="679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1" name="文本框 2">
              <a:extLst>
                <a:ext uri="{FF2B5EF4-FFF2-40B4-BE49-F238E27FC236}">
                  <a16:creationId xmlns:a16="http://schemas.microsoft.com/office/drawing/2014/main" xmlns="" id="{23A10C33-BDA4-4A07-BCFC-267BC1185B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70" y="8727"/>
              <a:ext cx="8407" cy="8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800">
                  <a:latin typeface="黑体" panose="02010609060101010101" pitchFamily="49" charset="-122"/>
                  <a:ea typeface="黑体" panose="02010609060101010101" pitchFamily="49" charset="-122"/>
                </a:rPr>
                <a:t>注意：隐含条件</a:t>
              </a:r>
              <a:r>
                <a:rPr lang="en-US" altLang="zh-CN" sz="2800">
                  <a:latin typeface="黑体" panose="02010609060101010101" pitchFamily="49" charset="-122"/>
                  <a:ea typeface="黑体" panose="02010609060101010101" pitchFamily="49" charset="-122"/>
                </a:rPr>
                <a:t>“</a:t>
              </a:r>
              <a:r>
                <a:rPr lang="zh-CN" altLang="en-US" sz="2800">
                  <a:latin typeface="黑体" panose="02010609060101010101" pitchFamily="49" charset="-122"/>
                  <a:ea typeface="黑体" panose="02010609060101010101" pitchFamily="49" charset="-122"/>
                </a:rPr>
                <a:t>对顶角相等”</a:t>
              </a:r>
              <a:r>
                <a:rPr lang="en-US" altLang="zh-CN" sz="2800">
                  <a:latin typeface="黑体" panose="02010609060101010101" pitchFamily="49" charset="-122"/>
                  <a:ea typeface="黑体" panose="02010609060101010101" pitchFamily="49" charset="-122"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0818334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26F52F7C-5656-408E-ABD7-58ECF5DEDECD}"/>
              </a:ext>
            </a:extLst>
          </p:cNvPr>
          <p:cNvSpPr/>
          <p:nvPr/>
        </p:nvSpPr>
        <p:spPr>
          <a:xfrm>
            <a:off x="4742362" y="-1648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6" name="矩形 3">
            <a:extLst>
              <a:ext uri="{FF2B5EF4-FFF2-40B4-BE49-F238E27FC236}">
                <a16:creationId xmlns:a16="http://schemas.microsoft.com/office/drawing/2014/main" xmlns="" id="{2CFC0E54-293F-4871-9423-4624A2519F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884" y="987800"/>
            <a:ext cx="11937031" cy="59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如图，直线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AB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、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CD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、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EF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相交，若∠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1 +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∠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5=180°,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找出图中与∠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1 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相等的角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.</a:t>
            </a:r>
          </a:p>
        </p:txBody>
      </p:sp>
      <p:grpSp>
        <p:nvGrpSpPr>
          <p:cNvPr id="7" name="Group 4">
            <a:extLst>
              <a:ext uri="{FF2B5EF4-FFF2-40B4-BE49-F238E27FC236}">
                <a16:creationId xmlns:a16="http://schemas.microsoft.com/office/drawing/2014/main" xmlns="" id="{82691764-F943-4E63-BDB4-7AB7F725A9D3}"/>
              </a:ext>
            </a:extLst>
          </p:cNvPr>
          <p:cNvGrpSpPr>
            <a:grpSpLocks/>
          </p:cNvGrpSpPr>
          <p:nvPr/>
        </p:nvGrpSpPr>
        <p:grpSpPr bwMode="auto">
          <a:xfrm rot="-771047">
            <a:off x="7574050" y="2134983"/>
            <a:ext cx="3976688" cy="3062288"/>
            <a:chOff x="2354" y="1696"/>
            <a:chExt cx="3491" cy="1945"/>
          </a:xfrm>
        </p:grpSpPr>
        <p:sp>
          <p:nvSpPr>
            <p:cNvPr id="8" name="Text Box 5">
              <a:extLst>
                <a:ext uri="{FF2B5EF4-FFF2-40B4-BE49-F238E27FC236}">
                  <a16:creationId xmlns:a16="http://schemas.microsoft.com/office/drawing/2014/main" xmlns="" id="{4C829B20-807D-497B-BC6E-199ED4DF09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81" y="2165"/>
              <a:ext cx="864" cy="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800" b="1">
                  <a:solidFill>
                    <a:srgbClr val="0000FF"/>
                  </a:solidFill>
                  <a:latin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9" name="Text Box 6">
              <a:extLst>
                <a:ext uri="{FF2B5EF4-FFF2-40B4-BE49-F238E27FC236}">
                  <a16:creationId xmlns:a16="http://schemas.microsoft.com/office/drawing/2014/main" xmlns="" id="{43EFCD1B-E9EC-4DA0-BC08-B75A790E68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571976">
              <a:off x="5214" y="3065"/>
              <a:ext cx="576" cy="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800" b="1">
                  <a:solidFill>
                    <a:srgbClr val="0000FF"/>
                  </a:solidFill>
                  <a:latin typeface="Times New Roman" panose="02020603050405020304" pitchFamily="18" charset="0"/>
                </a:rPr>
                <a:t>B</a:t>
              </a:r>
            </a:p>
          </p:txBody>
        </p:sp>
        <p:grpSp>
          <p:nvGrpSpPr>
            <p:cNvPr id="10" name="Group 7">
              <a:extLst>
                <a:ext uri="{FF2B5EF4-FFF2-40B4-BE49-F238E27FC236}">
                  <a16:creationId xmlns:a16="http://schemas.microsoft.com/office/drawing/2014/main" xmlns="" id="{06EB38F7-C1A2-40AA-86E9-B00D4947ECF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54" y="1696"/>
              <a:ext cx="2881" cy="1945"/>
              <a:chOff x="2399" y="1218"/>
              <a:chExt cx="2881" cy="1945"/>
            </a:xfrm>
          </p:grpSpPr>
          <p:sp>
            <p:nvSpPr>
              <p:cNvPr id="11" name="Text Box 8">
                <a:extLst>
                  <a:ext uri="{FF2B5EF4-FFF2-40B4-BE49-F238E27FC236}">
                    <a16:creationId xmlns:a16="http://schemas.microsoft.com/office/drawing/2014/main" xmlns="" id="{AFD6E447-F991-44F2-B1F0-F436B3A5A74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419" y="1218"/>
                <a:ext cx="432" cy="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0000FF"/>
                    </a:solidFill>
                    <a:latin typeface="Times New Roman" panose="02020603050405020304" pitchFamily="18" charset="0"/>
                  </a:rPr>
                  <a:t>E</a:t>
                </a:r>
              </a:p>
            </p:txBody>
          </p:sp>
          <p:sp>
            <p:nvSpPr>
              <p:cNvPr id="12" name="Line 9">
                <a:extLst>
                  <a:ext uri="{FF2B5EF4-FFF2-40B4-BE49-F238E27FC236}">
                    <a16:creationId xmlns:a16="http://schemas.microsoft.com/office/drawing/2014/main" xmlns="" id="{1E920304-8C32-46B7-9C8C-3858E699A3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99" y="2402"/>
                <a:ext cx="2881" cy="430"/>
              </a:xfrm>
              <a:prstGeom prst="line">
                <a:avLst/>
              </a:prstGeom>
              <a:noFill/>
              <a:ln w="508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" name="Line 10">
                <a:extLst>
                  <a:ext uri="{FF2B5EF4-FFF2-40B4-BE49-F238E27FC236}">
                    <a16:creationId xmlns:a16="http://schemas.microsoft.com/office/drawing/2014/main" xmlns="" id="{6925275B-6E16-4ED4-ADE5-825EE0DEB4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62" y="1535"/>
                <a:ext cx="241" cy="1628"/>
              </a:xfrm>
              <a:prstGeom prst="line">
                <a:avLst/>
              </a:prstGeom>
              <a:noFill/>
              <a:ln w="508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" name="Line 11">
                <a:extLst>
                  <a:ext uri="{FF2B5EF4-FFF2-40B4-BE49-F238E27FC236}">
                    <a16:creationId xmlns:a16="http://schemas.microsoft.com/office/drawing/2014/main" xmlns="" id="{771EC613-D3DC-44C0-8237-9F5FAA7151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480000" flipV="1">
                <a:off x="2498" y="1629"/>
                <a:ext cx="2547" cy="1107"/>
              </a:xfrm>
              <a:prstGeom prst="line">
                <a:avLst/>
              </a:prstGeom>
              <a:noFill/>
              <a:ln w="508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15" name="Text Box 26">
            <a:extLst>
              <a:ext uri="{FF2B5EF4-FFF2-40B4-BE49-F238E27FC236}">
                <a16:creationId xmlns:a16="http://schemas.microsoft.com/office/drawing/2014/main" xmlns="" id="{59C70C28-CF14-496F-AF12-607A969ABAD9}"/>
              </a:ext>
            </a:extLst>
          </p:cNvPr>
          <p:cNvSpPr txBox="1">
            <a:spLocks noChangeArrowheads="1"/>
          </p:cNvSpPr>
          <p:nvPr/>
        </p:nvSpPr>
        <p:spPr bwMode="auto">
          <a:xfrm rot="21501651">
            <a:off x="9458413" y="4436858"/>
            <a:ext cx="2159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0000FF"/>
                </a:solidFill>
                <a:latin typeface="Times New Roman" panose="02020603050405020304" pitchFamily="18" charset="0"/>
              </a:rPr>
              <a:t>O</a:t>
            </a:r>
          </a:p>
        </p:txBody>
      </p:sp>
      <p:sp>
        <p:nvSpPr>
          <p:cNvPr id="17" name="Text Box 8">
            <a:extLst>
              <a:ext uri="{FF2B5EF4-FFF2-40B4-BE49-F238E27FC236}">
                <a16:creationId xmlns:a16="http://schemas.microsoft.com/office/drawing/2014/main" xmlns="" id="{FC929367-A1B5-425A-9FEB-A8A9931DE9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3075" y="3976483"/>
            <a:ext cx="4921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0000FF"/>
                </a:solidFill>
                <a:latin typeface="Times New Roman" panose="02020603050405020304" pitchFamily="18" charset="0"/>
              </a:rPr>
              <a:t>A</a:t>
            </a:r>
          </a:p>
        </p:txBody>
      </p:sp>
      <p:sp>
        <p:nvSpPr>
          <p:cNvPr id="18" name="Text Box 8">
            <a:extLst>
              <a:ext uri="{FF2B5EF4-FFF2-40B4-BE49-F238E27FC236}">
                <a16:creationId xmlns:a16="http://schemas.microsoft.com/office/drawing/2014/main" xmlns="" id="{A708CF26-6709-48DD-A975-EBFF265379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1675" y="4662283"/>
            <a:ext cx="4921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0000FF"/>
                </a:solidFill>
                <a:latin typeface="Times New Roman" panose="02020603050405020304" pitchFamily="18" charset="0"/>
              </a:rPr>
              <a:t>C</a:t>
            </a:r>
          </a:p>
        </p:txBody>
      </p:sp>
      <p:sp>
        <p:nvSpPr>
          <p:cNvPr id="19" name="Text Box 8">
            <a:extLst>
              <a:ext uri="{FF2B5EF4-FFF2-40B4-BE49-F238E27FC236}">
                <a16:creationId xmlns:a16="http://schemas.microsoft.com/office/drawing/2014/main" xmlns="" id="{D709A0A6-14FF-428E-A5FA-C22E735CDC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9675" y="4967083"/>
            <a:ext cx="4921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0000FF"/>
                </a:solidFill>
                <a:latin typeface="Times New Roman" panose="02020603050405020304" pitchFamily="18" charset="0"/>
              </a:rPr>
              <a:t>F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72B5A81A-46FB-430A-A920-35A388B7D5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7388" y="1994338"/>
            <a:ext cx="55626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解：∵ ∠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1=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∠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3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（对顶角相等）</a:t>
            </a:r>
          </a:p>
        </p:txBody>
      </p:sp>
      <p:sp>
        <p:nvSpPr>
          <p:cNvPr id="21" name="弧形 20">
            <a:extLst>
              <a:ext uri="{FF2B5EF4-FFF2-40B4-BE49-F238E27FC236}">
                <a16:creationId xmlns:a16="http://schemas.microsoft.com/office/drawing/2014/main" xmlns="" id="{7982A6BA-BF12-4DB6-903C-C12A5A830170}"/>
              </a:ext>
            </a:extLst>
          </p:cNvPr>
          <p:cNvSpPr/>
          <p:nvPr/>
        </p:nvSpPr>
        <p:spPr>
          <a:xfrm>
            <a:off x="10364875" y="4205083"/>
            <a:ext cx="304800" cy="304800"/>
          </a:xfrm>
          <a:prstGeom prst="arc">
            <a:avLst>
              <a:gd name="adj1" fmla="val 15652656"/>
              <a:gd name="adj2" fmla="val 0"/>
            </a:avLst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22" name="弧形 21">
            <a:extLst>
              <a:ext uri="{FF2B5EF4-FFF2-40B4-BE49-F238E27FC236}">
                <a16:creationId xmlns:a16="http://schemas.microsoft.com/office/drawing/2014/main" xmlns="" id="{3BCC780C-B206-4AD6-9578-BEC9E24A94BA}"/>
              </a:ext>
            </a:extLst>
          </p:cNvPr>
          <p:cNvSpPr/>
          <p:nvPr/>
        </p:nvSpPr>
        <p:spPr>
          <a:xfrm rot="4127318">
            <a:off x="10485525" y="4325733"/>
            <a:ext cx="304800" cy="304800"/>
          </a:xfrm>
          <a:prstGeom prst="arc">
            <a:avLst>
              <a:gd name="adj1" fmla="val 15090852"/>
              <a:gd name="adj2" fmla="val 873852"/>
            </a:avLst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23" name="弧形 22">
            <a:extLst>
              <a:ext uri="{FF2B5EF4-FFF2-40B4-BE49-F238E27FC236}">
                <a16:creationId xmlns:a16="http://schemas.microsoft.com/office/drawing/2014/main" xmlns="" id="{F36B9A08-DED8-4867-9177-BB281AADA766}"/>
              </a:ext>
            </a:extLst>
          </p:cNvPr>
          <p:cNvSpPr/>
          <p:nvPr/>
        </p:nvSpPr>
        <p:spPr>
          <a:xfrm rot="15545449">
            <a:off x="10296613" y="4136821"/>
            <a:ext cx="304800" cy="304800"/>
          </a:xfrm>
          <a:prstGeom prst="arc">
            <a:avLst>
              <a:gd name="adj1" fmla="val 15090852"/>
              <a:gd name="adj2" fmla="val 873852"/>
            </a:avLst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24" name="弧形 23">
            <a:extLst>
              <a:ext uri="{FF2B5EF4-FFF2-40B4-BE49-F238E27FC236}">
                <a16:creationId xmlns:a16="http://schemas.microsoft.com/office/drawing/2014/main" xmlns="" id="{E95A0741-8B86-4AD4-BBF3-AFE2C2DA8E6E}"/>
              </a:ext>
            </a:extLst>
          </p:cNvPr>
          <p:cNvSpPr/>
          <p:nvPr/>
        </p:nvSpPr>
        <p:spPr>
          <a:xfrm rot="14246990">
            <a:off x="9890213" y="2892221"/>
            <a:ext cx="304800" cy="304800"/>
          </a:xfrm>
          <a:prstGeom prst="arc">
            <a:avLst>
              <a:gd name="adj1" fmla="val 15711927"/>
              <a:gd name="adj2" fmla="val 1468736"/>
            </a:avLst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25" name="弧形 24">
            <a:extLst>
              <a:ext uri="{FF2B5EF4-FFF2-40B4-BE49-F238E27FC236}">
                <a16:creationId xmlns:a16="http://schemas.microsoft.com/office/drawing/2014/main" xmlns="" id="{9DF87BE1-B265-497D-9BA3-14ED4D376040}"/>
              </a:ext>
            </a:extLst>
          </p:cNvPr>
          <p:cNvSpPr/>
          <p:nvPr/>
        </p:nvSpPr>
        <p:spPr>
          <a:xfrm rot="10800000">
            <a:off x="10441075" y="4281283"/>
            <a:ext cx="304800" cy="304800"/>
          </a:xfrm>
          <a:prstGeom prst="arc">
            <a:avLst>
              <a:gd name="adj1" fmla="val 16183446"/>
              <a:gd name="adj2" fmla="val 873852"/>
            </a:avLst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26" name="弧形 25">
            <a:extLst>
              <a:ext uri="{FF2B5EF4-FFF2-40B4-BE49-F238E27FC236}">
                <a16:creationId xmlns:a16="http://schemas.microsoft.com/office/drawing/2014/main" xmlns="" id="{1D182C45-F38A-4C3F-81CC-309B06618DCF}"/>
              </a:ext>
            </a:extLst>
          </p:cNvPr>
          <p:cNvSpPr/>
          <p:nvPr/>
        </p:nvSpPr>
        <p:spPr>
          <a:xfrm rot="3608504">
            <a:off x="9963238" y="2889046"/>
            <a:ext cx="304800" cy="304800"/>
          </a:xfrm>
          <a:prstGeom prst="arc">
            <a:avLst>
              <a:gd name="adj1" fmla="val 16058187"/>
              <a:gd name="adj2" fmla="val 945736"/>
            </a:avLst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27" name="弧形 26">
            <a:extLst>
              <a:ext uri="{FF2B5EF4-FFF2-40B4-BE49-F238E27FC236}">
                <a16:creationId xmlns:a16="http://schemas.microsoft.com/office/drawing/2014/main" xmlns="" id="{8850F910-303D-4A92-BC58-F37F6F55F1EC}"/>
              </a:ext>
            </a:extLst>
          </p:cNvPr>
          <p:cNvSpPr/>
          <p:nvPr/>
        </p:nvSpPr>
        <p:spPr>
          <a:xfrm rot="9931571">
            <a:off x="9864813" y="3095421"/>
            <a:ext cx="304800" cy="304800"/>
          </a:xfrm>
          <a:prstGeom prst="arc">
            <a:avLst>
              <a:gd name="adj1" fmla="val 13500447"/>
              <a:gd name="adj2" fmla="val 1012830"/>
            </a:avLst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28" name="弧形 27">
            <a:extLst>
              <a:ext uri="{FF2B5EF4-FFF2-40B4-BE49-F238E27FC236}">
                <a16:creationId xmlns:a16="http://schemas.microsoft.com/office/drawing/2014/main" xmlns="" id="{4ADE5D5B-A47C-489E-A7EA-ADB04691EE88}"/>
              </a:ext>
            </a:extLst>
          </p:cNvPr>
          <p:cNvSpPr/>
          <p:nvPr/>
        </p:nvSpPr>
        <p:spPr>
          <a:xfrm rot="20907980">
            <a:off x="10010863" y="2708071"/>
            <a:ext cx="304800" cy="304800"/>
          </a:xfrm>
          <a:prstGeom prst="arc">
            <a:avLst>
              <a:gd name="adj1" fmla="val 12890091"/>
              <a:gd name="adj2" fmla="val 1012830"/>
            </a:avLst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29" name="TextBox 49">
            <a:extLst>
              <a:ext uri="{FF2B5EF4-FFF2-40B4-BE49-F238E27FC236}">
                <a16:creationId xmlns:a16="http://schemas.microsoft.com/office/drawing/2014/main" xmlns="" id="{81B0F0B3-86A4-4CF9-89C4-2BF54E81A4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02875" y="2757283"/>
            <a:ext cx="152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latin typeface="Times New Roman" panose="02020603050405020304" pitchFamily="18" charset="0"/>
              </a:rPr>
              <a:t>1</a:t>
            </a:r>
            <a:endParaRPr lang="zh-CN" altLang="en-US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71">
            <a:extLst>
              <a:ext uri="{FF2B5EF4-FFF2-40B4-BE49-F238E27FC236}">
                <a16:creationId xmlns:a16="http://schemas.microsoft.com/office/drawing/2014/main" xmlns="" id="{C740C522-FE1D-4CE4-8BC6-707E6B97AC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60075" y="2295321"/>
            <a:ext cx="152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latin typeface="Times New Roman" panose="02020603050405020304" pitchFamily="18" charset="0"/>
              </a:rPr>
              <a:t>2</a:t>
            </a:r>
            <a:endParaRPr lang="zh-CN" altLang="en-US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Box 72">
            <a:extLst>
              <a:ext uri="{FF2B5EF4-FFF2-40B4-BE49-F238E27FC236}">
                <a16:creationId xmlns:a16="http://schemas.microsoft.com/office/drawing/2014/main" xmlns="" id="{9296F710-517B-4C23-B98C-3E98A0EE16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88675" y="2909683"/>
            <a:ext cx="152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latin typeface="Times New Roman" panose="02020603050405020304" pitchFamily="18" charset="0"/>
              </a:rPr>
              <a:t>3</a:t>
            </a:r>
            <a:endParaRPr lang="zh-CN" altLang="en-US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73">
            <a:extLst>
              <a:ext uri="{FF2B5EF4-FFF2-40B4-BE49-F238E27FC236}">
                <a16:creationId xmlns:a16="http://schemas.microsoft.com/office/drawing/2014/main" xmlns="" id="{96816985-A7F5-4EF2-BFCC-03EF0BF686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31475" y="3366883"/>
            <a:ext cx="152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latin typeface="Times New Roman" panose="02020603050405020304" pitchFamily="18" charset="0"/>
              </a:rPr>
              <a:t>4</a:t>
            </a:r>
            <a:endParaRPr lang="zh-CN" altLang="en-US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Box 74">
            <a:extLst>
              <a:ext uri="{FF2B5EF4-FFF2-40B4-BE49-F238E27FC236}">
                <a16:creationId xmlns:a16="http://schemas.microsoft.com/office/drawing/2014/main" xmlns="" id="{8C86C90E-588D-47E0-BF4D-21270F3426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60075" y="3900283"/>
            <a:ext cx="152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latin typeface="Times New Roman" panose="02020603050405020304" pitchFamily="18" charset="0"/>
              </a:rPr>
              <a:t>5</a:t>
            </a:r>
            <a:endParaRPr lang="zh-CN" altLang="en-US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TextBox 75">
            <a:extLst>
              <a:ext uri="{FF2B5EF4-FFF2-40B4-BE49-F238E27FC236}">
                <a16:creationId xmlns:a16="http://schemas.microsoft.com/office/drawing/2014/main" xmlns="" id="{F501349F-BB0B-4768-90D3-1D710E4CC3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93475" y="3900283"/>
            <a:ext cx="152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latin typeface="Times New Roman" panose="02020603050405020304" pitchFamily="18" charset="0"/>
              </a:rPr>
              <a:t>6</a:t>
            </a:r>
            <a:endParaRPr lang="zh-CN" altLang="en-US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Box 76">
            <a:extLst>
              <a:ext uri="{FF2B5EF4-FFF2-40B4-BE49-F238E27FC236}">
                <a16:creationId xmlns:a16="http://schemas.microsoft.com/office/drawing/2014/main" xmlns="" id="{5BDC4083-9AF4-467E-9D2E-723D4A8CA3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88675" y="4505121"/>
            <a:ext cx="152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latin typeface="Times New Roman" panose="02020603050405020304" pitchFamily="18" charset="0"/>
              </a:rPr>
              <a:t>8</a:t>
            </a:r>
            <a:endParaRPr lang="zh-CN" altLang="en-US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TextBox 77">
            <a:extLst>
              <a:ext uri="{FF2B5EF4-FFF2-40B4-BE49-F238E27FC236}">
                <a16:creationId xmlns:a16="http://schemas.microsoft.com/office/drawing/2014/main" xmlns="" id="{91A99814-C21A-4D1C-BE1D-C8589158FB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45875" y="4509883"/>
            <a:ext cx="152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latin typeface="Times New Roman" panose="02020603050405020304" pitchFamily="18" charset="0"/>
              </a:rPr>
              <a:t>7</a:t>
            </a:r>
            <a:endParaRPr lang="zh-CN" altLang="en-US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xmlns="" id="{E889FC9F-B1C1-434D-A250-D5DDD8C4D4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6375" y="2594413"/>
            <a:ext cx="556260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∠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5+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∠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8=180 °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且∠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1 +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∠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5=180°</a:t>
            </a:r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xmlns="" id="{42BA11DC-71D6-41F8-9CDB-13DF7FFE79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8088" y="3179540"/>
            <a:ext cx="223520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∴∠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8=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∠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1 </a:t>
            </a:r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xmlns="" id="{F81FAE6B-38E0-4BFE-BEC2-26BEA241C2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4113" y="3743763"/>
            <a:ext cx="556260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∵ ∠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8=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∠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6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（对顶角相等）</a:t>
            </a:r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xmlns="" id="{14E6E8DC-CAA1-425A-A1C2-E7C1E83F37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8088" y="4345425"/>
            <a:ext cx="27717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∴∠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6=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∠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1.</a:t>
            </a:r>
          </a:p>
        </p:txBody>
      </p:sp>
    </p:spTree>
    <p:extLst>
      <p:ext uri="{BB962C8B-B14F-4D97-AF65-F5344CB8AC3E}">
        <p14:creationId xmlns:p14="http://schemas.microsoft.com/office/powerpoint/2010/main" val="389053417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37" grpId="0"/>
      <p:bldP spid="38" grpId="0"/>
      <p:bldP spid="39" grpId="0"/>
      <p:bldP spid="4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26F52F7C-5656-408E-ABD7-58ECF5DEDECD}"/>
              </a:ext>
            </a:extLst>
          </p:cNvPr>
          <p:cNvSpPr/>
          <p:nvPr/>
        </p:nvSpPr>
        <p:spPr>
          <a:xfrm>
            <a:off x="4742362" y="-1648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6" name="矩形 3">
            <a:extLst>
              <a:ext uri="{FF2B5EF4-FFF2-40B4-BE49-F238E27FC236}">
                <a16:creationId xmlns:a16="http://schemas.microsoft.com/office/drawing/2014/main" xmlns="" id="{56E92EEA-DF49-4B6F-A592-639F192039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5803" y="956999"/>
            <a:ext cx="12681792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2.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如图，直线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AB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、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CD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、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EF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、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MN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相交，若∠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2=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∠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5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，找出图中与∠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2 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互补的角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.</a:t>
            </a:r>
          </a:p>
        </p:txBody>
      </p:sp>
      <p:grpSp>
        <p:nvGrpSpPr>
          <p:cNvPr id="7" name="Group 4">
            <a:extLst>
              <a:ext uri="{FF2B5EF4-FFF2-40B4-BE49-F238E27FC236}">
                <a16:creationId xmlns:a16="http://schemas.microsoft.com/office/drawing/2014/main" xmlns="" id="{71AA424C-421D-4435-81C7-6E0A7B9DFE16}"/>
              </a:ext>
            </a:extLst>
          </p:cNvPr>
          <p:cNvGrpSpPr>
            <a:grpSpLocks/>
          </p:cNvGrpSpPr>
          <p:nvPr/>
        </p:nvGrpSpPr>
        <p:grpSpPr bwMode="auto">
          <a:xfrm rot="-771047">
            <a:off x="7604235" y="1941344"/>
            <a:ext cx="4183063" cy="3025775"/>
            <a:chOff x="2240" y="1719"/>
            <a:chExt cx="3673" cy="1922"/>
          </a:xfrm>
        </p:grpSpPr>
        <p:sp>
          <p:nvSpPr>
            <p:cNvPr id="8" name="Text Box 5">
              <a:extLst>
                <a:ext uri="{FF2B5EF4-FFF2-40B4-BE49-F238E27FC236}">
                  <a16:creationId xmlns:a16="http://schemas.microsoft.com/office/drawing/2014/main" xmlns="" id="{08BBEFAA-3C3D-419A-BD66-C425FA4809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064057">
              <a:off x="5049" y="2610"/>
              <a:ext cx="864" cy="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800" b="1">
                  <a:solidFill>
                    <a:srgbClr val="0000FF"/>
                  </a:solidFill>
                  <a:latin typeface="Times New Roman" panose="02020603050405020304" pitchFamily="18" charset="0"/>
                </a:rPr>
                <a:t>F</a:t>
              </a:r>
            </a:p>
          </p:txBody>
        </p:sp>
        <p:sp>
          <p:nvSpPr>
            <p:cNvPr id="9" name="Text Box 6">
              <a:extLst>
                <a:ext uri="{FF2B5EF4-FFF2-40B4-BE49-F238E27FC236}">
                  <a16:creationId xmlns:a16="http://schemas.microsoft.com/office/drawing/2014/main" xmlns="" id="{95D7743E-2068-4590-832F-1E68C34494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42771">
              <a:off x="5214" y="3065"/>
              <a:ext cx="576" cy="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800" b="1">
                  <a:solidFill>
                    <a:srgbClr val="0000FF"/>
                  </a:solidFill>
                  <a:latin typeface="Times New Roman" panose="02020603050405020304" pitchFamily="18" charset="0"/>
                </a:rPr>
                <a:t>N</a:t>
              </a:r>
            </a:p>
          </p:txBody>
        </p:sp>
        <p:grpSp>
          <p:nvGrpSpPr>
            <p:cNvPr id="10" name="Group 7">
              <a:extLst>
                <a:ext uri="{FF2B5EF4-FFF2-40B4-BE49-F238E27FC236}">
                  <a16:creationId xmlns:a16="http://schemas.microsoft.com/office/drawing/2014/main" xmlns="" id="{7EB56682-714B-4E88-83B2-F53DC44383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40" y="1719"/>
              <a:ext cx="2995" cy="1922"/>
              <a:chOff x="2285" y="1241"/>
              <a:chExt cx="2995" cy="1922"/>
            </a:xfrm>
          </p:grpSpPr>
          <p:sp>
            <p:nvSpPr>
              <p:cNvPr id="11" name="Text Box 8">
                <a:extLst>
                  <a:ext uri="{FF2B5EF4-FFF2-40B4-BE49-F238E27FC236}">
                    <a16:creationId xmlns:a16="http://schemas.microsoft.com/office/drawing/2014/main" xmlns="" id="{98ACBE7D-7B49-4EE6-BF09-A8741C02CA6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437" y="1241"/>
                <a:ext cx="389" cy="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0000FF"/>
                    </a:solidFill>
                    <a:latin typeface="Times New Roman" panose="02020603050405020304" pitchFamily="18" charset="0"/>
                  </a:rPr>
                  <a:t>C</a:t>
                </a:r>
              </a:p>
            </p:txBody>
          </p:sp>
          <p:sp>
            <p:nvSpPr>
              <p:cNvPr id="12" name="Line 9">
                <a:extLst>
                  <a:ext uri="{FF2B5EF4-FFF2-40B4-BE49-F238E27FC236}">
                    <a16:creationId xmlns:a16="http://schemas.microsoft.com/office/drawing/2014/main" xmlns="" id="{6916C34F-E070-4F60-A4AC-58CB85BBCD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285" y="2832"/>
                <a:ext cx="2995" cy="147"/>
              </a:xfrm>
              <a:prstGeom prst="line">
                <a:avLst/>
              </a:prstGeom>
              <a:noFill/>
              <a:ln w="508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" name="Line 10">
                <a:extLst>
                  <a:ext uri="{FF2B5EF4-FFF2-40B4-BE49-F238E27FC236}">
                    <a16:creationId xmlns:a16="http://schemas.microsoft.com/office/drawing/2014/main" xmlns="" id="{9E7F7D1E-9DCB-472D-9F76-AE9F64AD58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62" y="1535"/>
                <a:ext cx="241" cy="1628"/>
              </a:xfrm>
              <a:prstGeom prst="line">
                <a:avLst/>
              </a:prstGeom>
              <a:noFill/>
              <a:ln w="508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" name="Line 11">
                <a:extLst>
                  <a:ext uri="{FF2B5EF4-FFF2-40B4-BE49-F238E27FC236}">
                    <a16:creationId xmlns:a16="http://schemas.microsoft.com/office/drawing/2014/main" xmlns="" id="{5A4304A6-DE4B-4A58-8331-B0EA69EA51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480000">
                <a:off x="2493" y="1869"/>
                <a:ext cx="2777" cy="365"/>
              </a:xfrm>
              <a:prstGeom prst="line">
                <a:avLst/>
              </a:prstGeom>
              <a:noFill/>
              <a:ln w="508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15" name="Line 10">
            <a:extLst>
              <a:ext uri="{FF2B5EF4-FFF2-40B4-BE49-F238E27FC236}">
                <a16:creationId xmlns:a16="http://schemas.microsoft.com/office/drawing/2014/main" xmlns="" id="{56FBA5FF-4AC4-4815-9FCF-0C34DFB8E5D2}"/>
              </a:ext>
            </a:extLst>
          </p:cNvPr>
          <p:cNvSpPr>
            <a:spLocks noChangeShapeType="1"/>
          </p:cNvSpPr>
          <p:nvPr/>
        </p:nvSpPr>
        <p:spPr bwMode="auto">
          <a:xfrm rot="20828953" flipH="1">
            <a:off x="8234473" y="2585869"/>
            <a:ext cx="1349375" cy="2833687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" name="Text Box 5">
            <a:extLst>
              <a:ext uri="{FF2B5EF4-FFF2-40B4-BE49-F238E27FC236}">
                <a16:creationId xmlns:a16="http://schemas.microsoft.com/office/drawing/2014/main" xmlns="" id="{E090EC0C-6849-4E92-BF10-E908BA08CC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23260" y="2714456"/>
            <a:ext cx="98425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0000FF"/>
                </a:solidFill>
                <a:latin typeface="Times New Roman" panose="02020603050405020304" pitchFamily="18" charset="0"/>
              </a:rPr>
              <a:t>E</a:t>
            </a:r>
          </a:p>
        </p:txBody>
      </p:sp>
      <p:sp>
        <p:nvSpPr>
          <p:cNvPr id="18" name="Text Box 8">
            <a:extLst>
              <a:ext uri="{FF2B5EF4-FFF2-40B4-BE49-F238E27FC236}">
                <a16:creationId xmlns:a16="http://schemas.microsoft.com/office/drawing/2014/main" xmlns="" id="{3D9B2FFD-5D8A-4D6A-B2C6-873F3736330F}"/>
              </a:ext>
            </a:extLst>
          </p:cNvPr>
          <p:cNvSpPr txBox="1">
            <a:spLocks noChangeArrowheads="1"/>
          </p:cNvSpPr>
          <p:nvPr/>
        </p:nvSpPr>
        <p:spPr bwMode="auto">
          <a:xfrm rot="227250">
            <a:off x="8999648" y="1995319"/>
            <a:ext cx="44291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0000FF"/>
                </a:solidFill>
                <a:latin typeface="Times New Roman" panose="02020603050405020304" pitchFamily="18" charset="0"/>
              </a:rPr>
              <a:t>A</a:t>
            </a:r>
          </a:p>
        </p:txBody>
      </p:sp>
      <p:sp>
        <p:nvSpPr>
          <p:cNvPr id="19" name="Text Box 8">
            <a:extLst>
              <a:ext uri="{FF2B5EF4-FFF2-40B4-BE49-F238E27FC236}">
                <a16:creationId xmlns:a16="http://schemas.microsoft.com/office/drawing/2014/main" xmlns="" id="{D8ABF5AB-550C-4368-AB65-C70AE9D86351}"/>
              </a:ext>
            </a:extLst>
          </p:cNvPr>
          <p:cNvSpPr txBox="1">
            <a:spLocks noChangeArrowheads="1"/>
          </p:cNvSpPr>
          <p:nvPr/>
        </p:nvSpPr>
        <p:spPr bwMode="auto">
          <a:xfrm rot="227250">
            <a:off x="8260567" y="5513405"/>
            <a:ext cx="4413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B</a:t>
            </a:r>
          </a:p>
        </p:txBody>
      </p:sp>
      <p:sp>
        <p:nvSpPr>
          <p:cNvPr id="20" name="Text Box 8">
            <a:extLst>
              <a:ext uri="{FF2B5EF4-FFF2-40B4-BE49-F238E27FC236}">
                <a16:creationId xmlns:a16="http://schemas.microsoft.com/office/drawing/2014/main" xmlns="" id="{9611B9BC-33CC-49C6-AAD6-D9EA89143076}"/>
              </a:ext>
            </a:extLst>
          </p:cNvPr>
          <p:cNvSpPr txBox="1">
            <a:spLocks noChangeArrowheads="1"/>
          </p:cNvSpPr>
          <p:nvPr/>
        </p:nvSpPr>
        <p:spPr bwMode="auto">
          <a:xfrm rot="20828953">
            <a:off x="10737960" y="4662319"/>
            <a:ext cx="44291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0000FF"/>
                </a:solidFill>
                <a:latin typeface="Times New Roman" panose="02020603050405020304" pitchFamily="18" charset="0"/>
              </a:rPr>
              <a:t>D</a:t>
            </a:r>
          </a:p>
        </p:txBody>
      </p:sp>
      <p:sp>
        <p:nvSpPr>
          <p:cNvPr id="21" name="Text Box 8">
            <a:extLst>
              <a:ext uri="{FF2B5EF4-FFF2-40B4-BE49-F238E27FC236}">
                <a16:creationId xmlns:a16="http://schemas.microsoft.com/office/drawing/2014/main" xmlns="" id="{B7739AE4-C045-4D2E-B473-15A9DB3BD7B4}"/>
              </a:ext>
            </a:extLst>
          </p:cNvPr>
          <p:cNvSpPr txBox="1">
            <a:spLocks noChangeArrowheads="1"/>
          </p:cNvSpPr>
          <p:nvPr/>
        </p:nvSpPr>
        <p:spPr bwMode="auto">
          <a:xfrm rot="20828953">
            <a:off x="7399448" y="4814719"/>
            <a:ext cx="44291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0000FF"/>
                </a:solidFill>
                <a:latin typeface="Times New Roman" panose="02020603050405020304" pitchFamily="18" charset="0"/>
              </a:rPr>
              <a:t>M</a:t>
            </a:r>
          </a:p>
        </p:txBody>
      </p:sp>
      <p:sp>
        <p:nvSpPr>
          <p:cNvPr id="22" name="弧形 21">
            <a:extLst>
              <a:ext uri="{FF2B5EF4-FFF2-40B4-BE49-F238E27FC236}">
                <a16:creationId xmlns:a16="http://schemas.microsoft.com/office/drawing/2014/main" xmlns="" id="{9843FAB9-BB44-45A2-9DFA-FE34427D8F82}"/>
              </a:ext>
            </a:extLst>
          </p:cNvPr>
          <p:cNvSpPr/>
          <p:nvPr/>
        </p:nvSpPr>
        <p:spPr>
          <a:xfrm rot="1014220">
            <a:off x="9061560" y="3057356"/>
            <a:ext cx="304800" cy="304800"/>
          </a:xfrm>
          <a:prstGeom prst="arc">
            <a:avLst>
              <a:gd name="adj1" fmla="val 13464583"/>
              <a:gd name="adj2" fmla="val 137196"/>
            </a:avLst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23" name="弧形 22">
            <a:extLst>
              <a:ext uri="{FF2B5EF4-FFF2-40B4-BE49-F238E27FC236}">
                <a16:creationId xmlns:a16="http://schemas.microsoft.com/office/drawing/2014/main" xmlns="" id="{0A711E10-4FB9-4644-AB2F-933D476258E1}"/>
              </a:ext>
            </a:extLst>
          </p:cNvPr>
          <p:cNvSpPr/>
          <p:nvPr/>
        </p:nvSpPr>
        <p:spPr>
          <a:xfrm rot="4977698">
            <a:off x="8952023" y="3203406"/>
            <a:ext cx="330200" cy="301625"/>
          </a:xfrm>
          <a:prstGeom prst="arc">
            <a:avLst>
              <a:gd name="adj1" fmla="val 15092539"/>
              <a:gd name="adj2" fmla="val 2022150"/>
            </a:avLst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24" name="弧形 23">
            <a:extLst>
              <a:ext uri="{FF2B5EF4-FFF2-40B4-BE49-F238E27FC236}">
                <a16:creationId xmlns:a16="http://schemas.microsoft.com/office/drawing/2014/main" xmlns="" id="{78732431-3412-4824-86A9-69C90F1A87E4}"/>
              </a:ext>
            </a:extLst>
          </p:cNvPr>
          <p:cNvSpPr/>
          <p:nvPr/>
        </p:nvSpPr>
        <p:spPr>
          <a:xfrm rot="14252730">
            <a:off x="8845661" y="3012906"/>
            <a:ext cx="330200" cy="301625"/>
          </a:xfrm>
          <a:prstGeom prst="arc">
            <a:avLst>
              <a:gd name="adj1" fmla="val 17018721"/>
              <a:gd name="adj2" fmla="val 4040298"/>
            </a:avLst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25" name="弧形 24">
            <a:extLst>
              <a:ext uri="{FF2B5EF4-FFF2-40B4-BE49-F238E27FC236}">
                <a16:creationId xmlns:a16="http://schemas.microsoft.com/office/drawing/2014/main" xmlns="" id="{E24781AA-A50E-4485-B111-8B795E12792F}"/>
              </a:ext>
            </a:extLst>
          </p:cNvPr>
          <p:cNvSpPr/>
          <p:nvPr/>
        </p:nvSpPr>
        <p:spPr>
          <a:xfrm rot="1014220">
            <a:off x="10585560" y="4047956"/>
            <a:ext cx="304800" cy="304800"/>
          </a:xfrm>
          <a:prstGeom prst="arc">
            <a:avLst>
              <a:gd name="adj1" fmla="val 14028011"/>
              <a:gd name="adj2" fmla="val 20457181"/>
            </a:avLst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26" name="弧形 25">
            <a:extLst>
              <a:ext uri="{FF2B5EF4-FFF2-40B4-BE49-F238E27FC236}">
                <a16:creationId xmlns:a16="http://schemas.microsoft.com/office/drawing/2014/main" xmlns="" id="{0D01AD72-775C-4444-872B-E13AADDFFB34}"/>
              </a:ext>
            </a:extLst>
          </p:cNvPr>
          <p:cNvSpPr/>
          <p:nvPr/>
        </p:nvSpPr>
        <p:spPr>
          <a:xfrm rot="13332011">
            <a:off x="10610960" y="4225756"/>
            <a:ext cx="304800" cy="304800"/>
          </a:xfrm>
          <a:prstGeom prst="arc">
            <a:avLst>
              <a:gd name="adj1" fmla="val 12692681"/>
              <a:gd name="adj2" fmla="val 20009557"/>
            </a:avLst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27" name="弧形 26">
            <a:extLst>
              <a:ext uri="{FF2B5EF4-FFF2-40B4-BE49-F238E27FC236}">
                <a16:creationId xmlns:a16="http://schemas.microsoft.com/office/drawing/2014/main" xmlns="" id="{A13D3180-390F-4093-BDF0-A9C3CA18589D}"/>
              </a:ext>
            </a:extLst>
          </p:cNvPr>
          <p:cNvSpPr/>
          <p:nvPr/>
        </p:nvSpPr>
        <p:spPr>
          <a:xfrm rot="18815218">
            <a:off x="10549048" y="4070181"/>
            <a:ext cx="317500" cy="349250"/>
          </a:xfrm>
          <a:prstGeom prst="arc">
            <a:avLst>
              <a:gd name="adj1" fmla="val 12550699"/>
              <a:gd name="adj2" fmla="val 17723880"/>
            </a:avLst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28" name="弧形 27">
            <a:extLst>
              <a:ext uri="{FF2B5EF4-FFF2-40B4-BE49-F238E27FC236}">
                <a16:creationId xmlns:a16="http://schemas.microsoft.com/office/drawing/2014/main" xmlns="" id="{72D75A23-7ABF-486F-9D01-4CECAE57C355}"/>
              </a:ext>
            </a:extLst>
          </p:cNvPr>
          <p:cNvSpPr/>
          <p:nvPr/>
        </p:nvSpPr>
        <p:spPr>
          <a:xfrm rot="6423059">
            <a:off x="10602229" y="4190037"/>
            <a:ext cx="317500" cy="350838"/>
          </a:xfrm>
          <a:prstGeom prst="arc">
            <a:avLst>
              <a:gd name="adj1" fmla="val 12643336"/>
              <a:gd name="adj2" fmla="val 18709180"/>
            </a:avLst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29" name="弧形 28">
            <a:extLst>
              <a:ext uri="{FF2B5EF4-FFF2-40B4-BE49-F238E27FC236}">
                <a16:creationId xmlns:a16="http://schemas.microsoft.com/office/drawing/2014/main" xmlns="" id="{643F893D-25B9-45F1-99AB-481E710016D9}"/>
              </a:ext>
            </a:extLst>
          </p:cNvPr>
          <p:cNvSpPr/>
          <p:nvPr/>
        </p:nvSpPr>
        <p:spPr>
          <a:xfrm rot="13332011">
            <a:off x="8858360" y="3082756"/>
            <a:ext cx="304800" cy="304800"/>
          </a:xfrm>
          <a:prstGeom prst="arc">
            <a:avLst>
              <a:gd name="adj1" fmla="val 13281065"/>
              <a:gd name="adj2" fmla="val 18918103"/>
            </a:avLst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C7D76771-A5C7-4841-AB38-67AD666F13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18660" y="2562056"/>
            <a:ext cx="152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latin typeface="Times New Roman" panose="02020603050405020304" pitchFamily="18" charset="0"/>
              </a:rPr>
              <a:t>1</a:t>
            </a:r>
            <a:endParaRPr lang="zh-CN" altLang="en-US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8AA4006F-17AF-49D9-A66E-852DC2FF82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28260" y="2709694"/>
            <a:ext cx="152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latin typeface="Times New Roman" panose="02020603050405020304" pitchFamily="18" charset="0"/>
              </a:rPr>
              <a:t>2</a:t>
            </a:r>
            <a:endParaRPr lang="zh-CN" altLang="en-US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CF1DD480-065D-49AC-994A-6454C99324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75860" y="3400256"/>
            <a:ext cx="152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latin typeface="Times New Roman" panose="02020603050405020304" pitchFamily="18" charset="0"/>
              </a:rPr>
              <a:t>3</a:t>
            </a:r>
            <a:endParaRPr lang="zh-CN" altLang="en-US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E8034D65-2735-44E8-B345-96170EEE94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42460" y="3247856"/>
            <a:ext cx="152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latin typeface="Times New Roman" panose="02020603050405020304" pitchFamily="18" charset="0"/>
              </a:rPr>
              <a:t>4</a:t>
            </a:r>
            <a:endParaRPr lang="zh-CN" altLang="en-US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DF24E7BC-FE79-47B2-86D6-ABEFC143AC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42660" y="3852694"/>
            <a:ext cx="152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latin typeface="Times New Roman" panose="02020603050405020304" pitchFamily="18" charset="0"/>
              </a:rPr>
              <a:t>5</a:t>
            </a:r>
            <a:endParaRPr lang="zh-CN" altLang="en-US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5DEFD289-A961-4BA2-BFF2-C0699D6C76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76060" y="3700294"/>
            <a:ext cx="152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latin typeface="Times New Roman" panose="02020603050405020304" pitchFamily="18" charset="0"/>
              </a:rPr>
              <a:t>8</a:t>
            </a:r>
            <a:endParaRPr lang="zh-CN" altLang="en-US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D3809961-FBB5-4913-9EA6-5968F8B2B4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95060" y="4390856"/>
            <a:ext cx="152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latin typeface="Times New Roman" panose="02020603050405020304" pitchFamily="18" charset="0"/>
              </a:rPr>
              <a:t>6</a:t>
            </a:r>
            <a:endParaRPr lang="zh-CN" altLang="en-US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C783AC66-EFBB-477C-A526-97BE1FF898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28460" y="4233694"/>
            <a:ext cx="152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latin typeface="Times New Roman" panose="02020603050405020304" pitchFamily="18" charset="0"/>
              </a:rPr>
              <a:t>7</a:t>
            </a:r>
            <a:endParaRPr lang="zh-CN" altLang="en-US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xmlns="" id="{7448CBF1-4DD7-42AE-A8E5-EADD11E12A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193" y="2343471"/>
            <a:ext cx="5562600" cy="116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解：∵ ∠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1+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∠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2=180°</a:t>
            </a:r>
          </a:p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	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∠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2+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∠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3= 180°</a:t>
            </a:r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xmlns="" id="{DD7C2EBF-0A0C-4025-8513-DAF16FD295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7293" y="3592834"/>
            <a:ext cx="556260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∴∠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2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的补角有∠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1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和∠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3</a:t>
            </a:r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xmlns="" id="{E12E303D-963C-4D49-B646-119C1A0F89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7306" y="4178621"/>
            <a:ext cx="4549775" cy="116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∵ ∠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5+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∠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8=180°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， </a:t>
            </a:r>
          </a:p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∠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5+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∠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6=180 °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且∠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2=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∠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5</a:t>
            </a:r>
          </a:p>
        </p:txBody>
      </p:sp>
      <p:sp>
        <p:nvSpPr>
          <p:cNvPr id="41" name="矩形 40">
            <a:extLst>
              <a:ext uri="{FF2B5EF4-FFF2-40B4-BE49-F238E27FC236}">
                <a16:creationId xmlns:a16="http://schemas.microsoft.com/office/drawing/2014/main" xmlns="" id="{3C54C833-06B1-4827-8283-BFC1A9B013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7293" y="5434334"/>
            <a:ext cx="55626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∴∠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2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的补角有∠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6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和∠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8</a:t>
            </a:r>
          </a:p>
        </p:txBody>
      </p:sp>
      <p:sp>
        <p:nvSpPr>
          <p:cNvPr id="42" name="PA_矩形 2">
            <a:extLst>
              <a:ext uri="{FF2B5EF4-FFF2-40B4-BE49-F238E27FC236}">
                <a16:creationId xmlns:a16="http://schemas.microsoft.com/office/drawing/2014/main" xmlns="" id="{C6C35507-48F5-40A0-A19D-C181BD38F6B8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7301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0" grpId="0"/>
      <p:bldP spid="4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26F52F7C-5656-408E-ABD7-58ECF5DEDECD}"/>
              </a:ext>
            </a:extLst>
          </p:cNvPr>
          <p:cNvSpPr/>
          <p:nvPr/>
        </p:nvSpPr>
        <p:spPr>
          <a:xfrm>
            <a:off x="4742362" y="-1648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6" name="Text Box 19">
            <a:extLst>
              <a:ext uri="{FF2B5EF4-FFF2-40B4-BE49-F238E27FC236}">
                <a16:creationId xmlns:a16="http://schemas.microsoft.com/office/drawing/2014/main" xmlns="" id="{5EE9E793-BA8F-4045-8892-9822C213A167}"/>
              </a:ext>
            </a:extLst>
          </p:cNvPr>
          <p:cNvSpPr txBox="1">
            <a:spLocks noChangeArrowheads="1"/>
          </p:cNvSpPr>
          <p:nvPr/>
        </p:nvSpPr>
        <p:spPr bwMode="auto">
          <a:xfrm rot="3017552">
            <a:off x="5996609" y="1883763"/>
            <a:ext cx="6096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vert="eaVert"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/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7" name="Text Box 3">
            <a:extLst>
              <a:ext uri="{FF2B5EF4-FFF2-40B4-BE49-F238E27FC236}">
                <a16:creationId xmlns:a16="http://schemas.microsoft.com/office/drawing/2014/main" xmlns="" id="{720C1B75-50C8-4EE3-A3E9-643F31DB15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4646" y="923326"/>
            <a:ext cx="785812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拓展题：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观察下列各图，寻找对顶角（不含平角) </a:t>
            </a:r>
          </a:p>
        </p:txBody>
      </p:sp>
      <p:sp>
        <p:nvSpPr>
          <p:cNvPr id="8" name="Text Box 5">
            <a:extLst>
              <a:ext uri="{FF2B5EF4-FFF2-40B4-BE49-F238E27FC236}">
                <a16:creationId xmlns:a16="http://schemas.microsoft.com/office/drawing/2014/main" xmlns="" id="{B8884F48-6388-44A0-8AA2-7BB2A4F0C2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5096" y="3209326"/>
            <a:ext cx="11539536" cy="2897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10000"/>
              </a:lnSpc>
            </a:pP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⑴ 如图</a:t>
            </a:r>
            <a:r>
              <a:rPr lang="en-GB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a，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图中共有</a:t>
            </a:r>
            <a:r>
              <a:rPr lang="zh-CN" altLang="en-US" sz="2800" u="sng" dirty="0">
                <a:latin typeface="Times New Roman" panose="02020603050405020304" pitchFamily="18" charset="0"/>
                <a:ea typeface="黑体" panose="02010609060101010101" pitchFamily="49" charset="-122"/>
              </a:rPr>
              <a:t>       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对对顶角；</a:t>
            </a:r>
          </a:p>
          <a:p>
            <a:pPr algn="just">
              <a:lnSpc>
                <a:spcPct val="110000"/>
              </a:lnSpc>
            </a:pP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⑵ 如图</a:t>
            </a:r>
            <a:r>
              <a:rPr lang="en-GB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b，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图中共有</a:t>
            </a:r>
            <a:r>
              <a:rPr lang="zh-CN" altLang="en-US" sz="2800" u="sng" dirty="0">
                <a:latin typeface="Times New Roman" panose="02020603050405020304" pitchFamily="18" charset="0"/>
                <a:ea typeface="黑体" panose="02010609060101010101" pitchFamily="49" charset="-122"/>
              </a:rPr>
              <a:t>       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对对顶角；</a:t>
            </a:r>
          </a:p>
          <a:p>
            <a:pPr algn="just">
              <a:lnSpc>
                <a:spcPct val="110000"/>
              </a:lnSpc>
            </a:pP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⑶ 如图</a:t>
            </a:r>
            <a:r>
              <a:rPr lang="en-GB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c，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图中共有</a:t>
            </a:r>
            <a:r>
              <a:rPr lang="zh-CN" altLang="en-US" sz="2800" u="sng" dirty="0">
                <a:latin typeface="Times New Roman" panose="02020603050405020304" pitchFamily="18" charset="0"/>
                <a:ea typeface="黑体" panose="02010609060101010101" pitchFamily="49" charset="-122"/>
              </a:rPr>
              <a:t>       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对对顶角；</a:t>
            </a:r>
          </a:p>
          <a:p>
            <a:pPr algn="just">
              <a:lnSpc>
                <a:spcPct val="110000"/>
              </a:lnSpc>
            </a:pP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⑷ 研究⑴～⑶小题中直线条数与对顶角的对数之间的关系，猜测：若有</a:t>
            </a:r>
            <a:r>
              <a:rPr lang="en-GB" altLang="en-US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n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条直线相交于一点，则可形成</a:t>
            </a:r>
            <a:r>
              <a:rPr lang="zh-CN" altLang="en-US" sz="2800" u="sng" dirty="0">
                <a:latin typeface="Times New Roman" panose="02020603050405020304" pitchFamily="18" charset="0"/>
                <a:ea typeface="黑体" panose="02010609060101010101" pitchFamily="49" charset="-122"/>
              </a:rPr>
              <a:t>           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对对顶角；</a:t>
            </a:r>
          </a:p>
          <a:p>
            <a:pPr algn="just">
              <a:lnSpc>
                <a:spcPct val="110000"/>
              </a:lnSpc>
            </a:pP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⑸ 若有</a:t>
            </a:r>
            <a:r>
              <a:rPr lang="en-US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10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条直线相交于一点，则可形成</a:t>
            </a:r>
            <a:r>
              <a:rPr lang="zh-CN" altLang="en-US" sz="2800" u="sng" dirty="0">
                <a:latin typeface="Times New Roman" panose="02020603050405020304" pitchFamily="18" charset="0"/>
                <a:ea typeface="黑体" panose="02010609060101010101" pitchFamily="49" charset="-122"/>
              </a:rPr>
              <a:t>       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对对顶角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.</a:t>
            </a:r>
          </a:p>
        </p:txBody>
      </p:sp>
      <p:sp>
        <p:nvSpPr>
          <p:cNvPr id="9" name="Text Box 23">
            <a:extLst>
              <a:ext uri="{FF2B5EF4-FFF2-40B4-BE49-F238E27FC236}">
                <a16:creationId xmlns:a16="http://schemas.microsoft.com/office/drawing/2014/main" xmlns="" id="{169992C7-4BDF-40EB-ABF4-C8FFF631D8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8659" y="2847376"/>
            <a:ext cx="6477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>
                <a:latin typeface="仿宋" panose="02010609060101010101" pitchFamily="49" charset="-122"/>
                <a:ea typeface="仿宋" panose="02010609060101010101" pitchFamily="49" charset="-122"/>
              </a:rPr>
              <a:t>图</a:t>
            </a:r>
            <a:r>
              <a:rPr lang="en-US" altLang="zh-CN">
                <a:latin typeface="仿宋" panose="02010609060101010101" pitchFamily="49" charset="-122"/>
                <a:ea typeface="仿宋" panose="02010609060101010101" pitchFamily="49" charset="-122"/>
              </a:rPr>
              <a:t>a</a:t>
            </a:r>
          </a:p>
        </p:txBody>
      </p:sp>
      <p:sp>
        <p:nvSpPr>
          <p:cNvPr id="10" name="Text Box 24">
            <a:extLst>
              <a:ext uri="{FF2B5EF4-FFF2-40B4-BE49-F238E27FC236}">
                <a16:creationId xmlns:a16="http://schemas.microsoft.com/office/drawing/2014/main" xmlns="" id="{BC9C6D75-836D-4F20-A44C-9CA6EC2D55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07446" y="2850551"/>
            <a:ext cx="6477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>
                <a:latin typeface="仿宋" panose="02010609060101010101" pitchFamily="49" charset="-122"/>
                <a:ea typeface="仿宋" panose="02010609060101010101" pitchFamily="49" charset="-122"/>
              </a:rPr>
              <a:t>图</a:t>
            </a:r>
            <a:r>
              <a:rPr lang="en-US" altLang="zh-CN">
                <a:latin typeface="仿宋" panose="02010609060101010101" pitchFamily="49" charset="-122"/>
                <a:ea typeface="仿宋" panose="02010609060101010101" pitchFamily="49" charset="-122"/>
              </a:rPr>
              <a:t>b</a:t>
            </a:r>
          </a:p>
        </p:txBody>
      </p:sp>
      <p:sp>
        <p:nvSpPr>
          <p:cNvPr id="11" name="Text Box 25">
            <a:extLst>
              <a:ext uri="{FF2B5EF4-FFF2-40B4-BE49-F238E27FC236}">
                <a16:creationId xmlns:a16="http://schemas.microsoft.com/office/drawing/2014/main" xmlns="" id="{17405764-2EA9-419B-8800-381A8433F4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6046" y="2844201"/>
            <a:ext cx="94297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>
                <a:latin typeface="仿宋" panose="02010609060101010101" pitchFamily="49" charset="-122"/>
                <a:ea typeface="仿宋" panose="02010609060101010101" pitchFamily="49" charset="-122"/>
              </a:rPr>
              <a:t>图</a:t>
            </a:r>
            <a:r>
              <a:rPr lang="en-US" altLang="zh-CN">
                <a:latin typeface="仿宋" panose="02010609060101010101" pitchFamily="49" charset="-122"/>
                <a:ea typeface="仿宋" panose="02010609060101010101" pitchFamily="49" charset="-122"/>
              </a:rPr>
              <a:t>c</a:t>
            </a:r>
          </a:p>
        </p:txBody>
      </p:sp>
      <p:pic>
        <p:nvPicPr>
          <p:cNvPr id="12" name="Picture 4">
            <a:extLst>
              <a:ext uri="{FF2B5EF4-FFF2-40B4-BE49-F238E27FC236}">
                <a16:creationId xmlns:a16="http://schemas.microsoft.com/office/drawing/2014/main" xmlns="" id="{830C56C4-FDEB-4557-959B-0A263E502F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7809" y="1440851"/>
            <a:ext cx="4886325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3740FFB7-21A6-4583-ADE6-3700273016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50271" y="3279176"/>
            <a:ext cx="36036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2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093C2012-9262-445A-A73A-9784F3C347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50271" y="3736376"/>
            <a:ext cx="33496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6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C9C2C9B8-0051-4795-AFE0-5B8F9E29E8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50271" y="4193576"/>
            <a:ext cx="5715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12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3BBAEC8F-DEB3-4E56-9713-F05A2F71AE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4861" y="5059653"/>
            <a:ext cx="110807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n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(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n</a:t>
            </a:r>
            <a:r>
              <a:rPr lang="en-US" altLang="zh-CN" sz="2800" i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1)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0A6618CE-CE05-43E6-B44E-1565E22296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4134" y="5581940"/>
            <a:ext cx="9112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90</a:t>
            </a:r>
          </a:p>
        </p:txBody>
      </p:sp>
    </p:spTree>
    <p:extLst>
      <p:ext uri="{BB962C8B-B14F-4D97-AF65-F5344CB8AC3E}">
        <p14:creationId xmlns:p14="http://schemas.microsoft.com/office/powerpoint/2010/main" val="64400522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5302FE08-0871-4865-9D41-00420280E63A}"/>
              </a:ext>
            </a:extLst>
          </p:cNvPr>
          <p:cNvSpPr/>
          <p:nvPr/>
        </p:nvSpPr>
        <p:spPr>
          <a:xfrm>
            <a:off x="4655840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学习任务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xmlns="" id="{8ED41F53-FC96-43E2-8BD1-D40AD3AF6F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4" y="1610936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3">
            <a:extLst>
              <a:ext uri="{FF2B5EF4-FFF2-40B4-BE49-F238E27FC236}">
                <a16:creationId xmlns:a16="http://schemas.microsoft.com/office/drawing/2014/main" xmlns="" id="{2A3699B9-CE3F-4877-958B-534FC65BDAE1}"/>
              </a:ext>
            </a:extLst>
          </p:cNvPr>
          <p:cNvSpPr txBox="1"/>
          <p:nvPr/>
        </p:nvSpPr>
        <p:spPr>
          <a:xfrm>
            <a:off x="1554044" y="1563638"/>
            <a:ext cx="9077591" cy="741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理解并掌握邻补角和对顶角的概念及性质？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xmlns="" id="{42967092-4447-4E64-B2A5-15AC726C83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642" y="2785402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8">
            <a:extLst>
              <a:ext uri="{FF2B5EF4-FFF2-40B4-BE49-F238E27FC236}">
                <a16:creationId xmlns:a16="http://schemas.microsoft.com/office/drawing/2014/main" xmlns="" id="{948280AB-02FC-4C5F-8851-B2A6D3F0A0E0}"/>
              </a:ext>
            </a:extLst>
          </p:cNvPr>
          <p:cNvSpPr txBox="1"/>
          <p:nvPr/>
        </p:nvSpPr>
        <p:spPr>
          <a:xfrm>
            <a:off x="1560364" y="2715823"/>
            <a:ext cx="7055916" cy="741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能灵活利用对顶角的性质解决问题？</a:t>
            </a:r>
          </a:p>
        </p:txBody>
      </p:sp>
    </p:spTree>
    <p:extLst>
      <p:ext uri="{BB962C8B-B14F-4D97-AF65-F5344CB8AC3E}">
        <p14:creationId xmlns:p14="http://schemas.microsoft.com/office/powerpoint/2010/main" val="3231539052"/>
      </p:ext>
    </p:extLst>
  </p:cSld>
  <p:clrMapOvr>
    <a:masterClrMapping/>
  </p:clrMapOvr>
  <p:transition spd="slow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AAABB29B-95DE-4C6D-84F8-7481584AB308}"/>
              </a:ext>
            </a:extLst>
          </p:cNvPr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小结梳理</a:t>
            </a:r>
          </a:p>
        </p:txBody>
      </p:sp>
      <p:sp>
        <p:nvSpPr>
          <p:cNvPr id="15" name="PA_矩形 2">
            <a:extLst>
              <a:ext uri="{FF2B5EF4-FFF2-40B4-BE49-F238E27FC236}">
                <a16:creationId xmlns:a16="http://schemas.microsoft.com/office/drawing/2014/main" xmlns="" id="{52EF1EB2-F538-496A-896F-6B11F18BB7DC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16" name="Group 44">
            <a:extLst>
              <a:ext uri="{FF2B5EF4-FFF2-40B4-BE49-F238E27FC236}">
                <a16:creationId xmlns:a16="http://schemas.microsoft.com/office/drawing/2014/main" xmlns="" id="{1F4AB574-3B09-44A4-BE00-7321D9910E61}"/>
              </a:ext>
            </a:extLst>
          </p:cNvPr>
          <p:cNvGraphicFramePr>
            <a:graphicFrameLocks noGrp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473605528"/>
              </p:ext>
            </p:extLst>
          </p:nvPr>
        </p:nvGraphicFramePr>
        <p:xfrm>
          <a:off x="459740" y="936709"/>
          <a:ext cx="11068685" cy="5588635"/>
        </p:xfrm>
        <a:graphic>
          <a:graphicData uri="http://schemas.openxmlformats.org/drawingml/2006/table">
            <a:tbl>
              <a:tblPr/>
              <a:tblGrid>
                <a:gridCol w="148844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17436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2268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7070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57619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11410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角的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名称</a:t>
                      </a:r>
                    </a:p>
                  </a:txBody>
                  <a:tcPr marL="92075" marR="92075" marT="46038" marB="4603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特    征</a:t>
                      </a:r>
                    </a:p>
                  </a:txBody>
                  <a:tcPr marL="92075" marR="92075" marT="46038" marB="460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性 质</a:t>
                      </a:r>
                    </a:p>
                  </a:txBody>
                  <a:tcPr marL="92075" marR="92075" marT="46038" marB="460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相 同 点</a:t>
                      </a:r>
                    </a:p>
                  </a:txBody>
                  <a:tcPr marL="92075" marR="92075" marT="46038" marB="460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不 同 点</a:t>
                      </a:r>
                    </a:p>
                  </a:txBody>
                  <a:tcPr marL="92075" marR="92075" marT="46038" marB="460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057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对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顶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角</a:t>
                      </a:r>
                    </a:p>
                  </a:txBody>
                  <a:tcPr marL="92075" marR="92075" marT="46038" marB="4603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marL="92075" marR="92075" marT="46038" marB="460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marL="92075" marR="92075" marT="46038" marB="460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marL="92075" marR="92075" marT="46038" marB="460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marL="92075" marR="92075" marT="46038" marB="460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3901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邻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补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角</a:t>
                      </a:r>
                    </a:p>
                  </a:txBody>
                  <a:tcPr marL="92075" marR="92075" marT="46038" marB="4603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buNone/>
                      </a:pPr>
                      <a:endParaRPr kumimoji="1" lang="en-US" altLang="zh-CN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en-US" altLang="zh-CN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marL="92075" marR="92075" marT="46038" marB="460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marL="92075" marR="92075" marT="46038" marB="460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17" name="Rectangle 28">
            <a:extLst>
              <a:ext uri="{FF2B5EF4-FFF2-40B4-BE49-F238E27FC236}">
                <a16:creationId xmlns:a16="http://schemas.microsoft.com/office/drawing/2014/main" xmlns="" id="{C7B81233-2AA5-4E08-AED6-9235AA2D28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14880" y="3045926"/>
            <a:ext cx="2274570" cy="491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kumimoji="1" lang="en-US" altLang="zh-CN" sz="2600" dirty="0">
                <a:ea typeface="华文中宋" panose="02010600040101010101" pitchFamily="2" charset="-122"/>
              </a:rPr>
              <a:t>②</a:t>
            </a:r>
            <a:r>
              <a:rPr kumimoji="1" lang="zh-CN" altLang="en-US" sz="2600" dirty="0">
                <a:ea typeface="华文中宋" panose="02010600040101010101" pitchFamily="2" charset="-122"/>
              </a:rPr>
              <a:t>有公共顶点</a:t>
            </a:r>
            <a:r>
              <a:rPr kumimoji="1" lang="en-US" altLang="zh-CN" sz="2600" dirty="0">
                <a:ea typeface="华文中宋" panose="02010600040101010101" pitchFamily="2" charset="-122"/>
              </a:rPr>
              <a:t>;</a:t>
            </a:r>
          </a:p>
        </p:txBody>
      </p:sp>
      <p:sp>
        <p:nvSpPr>
          <p:cNvPr id="18" name="Rectangle 29">
            <a:extLst>
              <a:ext uri="{FF2B5EF4-FFF2-40B4-BE49-F238E27FC236}">
                <a16:creationId xmlns:a16="http://schemas.microsoft.com/office/drawing/2014/main" xmlns="" id="{2993F6B8-4D5F-462D-8488-5184A6DE41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14880" y="3574564"/>
            <a:ext cx="2518638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600" dirty="0">
                <a:ea typeface="华文中宋" panose="02010600040101010101" pitchFamily="2" charset="-122"/>
              </a:rPr>
              <a:t>③</a:t>
            </a:r>
            <a:r>
              <a:rPr kumimoji="1" lang="zh-CN" altLang="en-US" sz="2600" dirty="0">
                <a:ea typeface="华文中宋" panose="02010600040101010101" pitchFamily="2" charset="-122"/>
              </a:rPr>
              <a:t>没有公共边。</a:t>
            </a:r>
          </a:p>
        </p:txBody>
      </p:sp>
      <p:sp>
        <p:nvSpPr>
          <p:cNvPr id="19" name="Rectangle 30">
            <a:extLst>
              <a:ext uri="{FF2B5EF4-FFF2-40B4-BE49-F238E27FC236}">
                <a16:creationId xmlns:a16="http://schemas.microsoft.com/office/drawing/2014/main" xmlns="" id="{50E9EE37-3D62-4709-819D-7FC892A7D3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14880" y="2196614"/>
            <a:ext cx="2374900" cy="88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None/>
            </a:pPr>
            <a:r>
              <a:rPr kumimoji="1" lang="en-US" altLang="zh-CN" sz="2600" dirty="0">
                <a:ea typeface="华文中宋" panose="02010600040101010101" pitchFamily="2" charset="-122"/>
              </a:rPr>
              <a:t>①</a:t>
            </a:r>
            <a:r>
              <a:rPr kumimoji="1" lang="zh-CN" altLang="en-US" sz="2600" dirty="0">
                <a:ea typeface="华文中宋" panose="02010600040101010101" pitchFamily="2" charset="-122"/>
              </a:rPr>
              <a:t>两条直线相交形成的角； </a:t>
            </a:r>
          </a:p>
        </p:txBody>
      </p:sp>
      <p:sp>
        <p:nvSpPr>
          <p:cNvPr id="20" name="Rectangle 31">
            <a:extLst>
              <a:ext uri="{FF2B5EF4-FFF2-40B4-BE49-F238E27FC236}">
                <a16:creationId xmlns:a16="http://schemas.microsoft.com/office/drawing/2014/main" xmlns="" id="{CF996E9E-43F2-4F96-9F73-F889760FCF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14880" y="4343549"/>
            <a:ext cx="2447925" cy="88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None/>
            </a:pPr>
            <a:r>
              <a:rPr kumimoji="1" lang="en-US" altLang="zh-CN" sz="2600" dirty="0">
                <a:ea typeface="华文中宋" panose="02010600040101010101" pitchFamily="2" charset="-122"/>
              </a:rPr>
              <a:t>①</a:t>
            </a:r>
            <a:r>
              <a:rPr kumimoji="1" lang="zh-CN" altLang="en-US" sz="2600" dirty="0">
                <a:ea typeface="华文中宋" panose="02010600040101010101" pitchFamily="2" charset="-122"/>
              </a:rPr>
              <a:t>两条直线相交而成；</a:t>
            </a:r>
          </a:p>
        </p:txBody>
      </p:sp>
      <p:sp>
        <p:nvSpPr>
          <p:cNvPr id="21" name="Rectangle 32">
            <a:extLst>
              <a:ext uri="{FF2B5EF4-FFF2-40B4-BE49-F238E27FC236}">
                <a16:creationId xmlns:a16="http://schemas.microsoft.com/office/drawing/2014/main" xmlns="" id="{5F6654F6-25A6-4F17-A459-AE5A644859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14880" y="5130949"/>
            <a:ext cx="244792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None/>
            </a:pPr>
            <a:r>
              <a:rPr kumimoji="1" lang="en-US" altLang="zh-CN" sz="2600" dirty="0">
                <a:ea typeface="华文中宋" panose="02010600040101010101" pitchFamily="2" charset="-122"/>
              </a:rPr>
              <a:t>②</a:t>
            </a:r>
            <a:r>
              <a:rPr kumimoji="1" lang="zh-CN" altLang="en-US" sz="2600" dirty="0">
                <a:ea typeface="华文中宋" panose="02010600040101010101" pitchFamily="2" charset="-122"/>
              </a:rPr>
              <a:t>有公共顶点</a:t>
            </a:r>
            <a:r>
              <a:rPr kumimoji="1" lang="en-US" altLang="zh-CN" sz="2600" dirty="0">
                <a:ea typeface="华文中宋" panose="02010600040101010101" pitchFamily="2" charset="-122"/>
              </a:rPr>
              <a:t>;</a:t>
            </a:r>
          </a:p>
        </p:txBody>
      </p:sp>
      <p:sp>
        <p:nvSpPr>
          <p:cNvPr id="22" name="Rectangle 33">
            <a:extLst>
              <a:ext uri="{FF2B5EF4-FFF2-40B4-BE49-F238E27FC236}">
                <a16:creationId xmlns:a16="http://schemas.microsoft.com/office/drawing/2014/main" xmlns="" id="{C8C2E424-E01E-4DF6-9783-08E49A5778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0592" y="5567511"/>
            <a:ext cx="2541767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kumimoji="1" lang="en-US" altLang="zh-CN" sz="2600" dirty="0">
                <a:ea typeface="华文中宋" panose="02010600040101010101" pitchFamily="2" charset="-122"/>
              </a:rPr>
              <a:t>③</a:t>
            </a:r>
            <a:r>
              <a:rPr kumimoji="1" lang="zh-CN" altLang="en-US" sz="2600" dirty="0">
                <a:ea typeface="华文中宋" panose="02010600040101010101" pitchFamily="2" charset="-122"/>
              </a:rPr>
              <a:t>有一条公共边。</a:t>
            </a: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xmlns="" id="{4423002A-618A-41F0-97BC-41A20F6B1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40338" y="2412514"/>
            <a:ext cx="990600" cy="148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None/>
            </a:pPr>
            <a:r>
              <a:rPr kumimoji="1" lang="zh-CN" altLang="en-US" sz="2600" dirty="0">
                <a:ea typeface="华文中宋" panose="02010600040101010101" pitchFamily="2" charset="-122"/>
              </a:rPr>
              <a:t>对顶</a:t>
            </a: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None/>
            </a:pPr>
            <a:r>
              <a:rPr kumimoji="1" lang="zh-CN" altLang="en-US" sz="2600" dirty="0">
                <a:ea typeface="华文中宋" panose="02010600040101010101" pitchFamily="2" charset="-122"/>
              </a:rPr>
              <a:t>角相</a:t>
            </a: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None/>
            </a:pPr>
            <a:r>
              <a:rPr kumimoji="1" lang="zh-CN" altLang="en-US" sz="2600" dirty="0">
                <a:ea typeface="华文中宋" panose="02010600040101010101" pitchFamily="2" charset="-122"/>
              </a:rPr>
              <a:t>等。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None/>
            </a:pPr>
            <a:endParaRPr kumimoji="1" lang="en-US" altLang="zh-CN" sz="2600" dirty="0">
              <a:ea typeface="华文中宋" panose="02010600040101010101" pitchFamily="2" charset="-122"/>
            </a:endParaRPr>
          </a:p>
        </p:txBody>
      </p:sp>
      <p:sp>
        <p:nvSpPr>
          <p:cNvPr id="24" name="Rectangle 27">
            <a:extLst>
              <a:ext uri="{FF2B5EF4-FFF2-40B4-BE49-F238E27FC236}">
                <a16:creationId xmlns:a16="http://schemas.microsoft.com/office/drawing/2014/main" xmlns="" id="{6381C176-EEAB-4114-8428-E3B7CED3CF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40338" y="4550241"/>
            <a:ext cx="9144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None/>
            </a:pPr>
            <a:r>
              <a:rPr kumimoji="1" lang="zh-CN" altLang="en-US" sz="2600" dirty="0">
                <a:ea typeface="华文中宋" panose="02010600040101010101" pitchFamily="2" charset="-122"/>
              </a:rPr>
              <a:t>邻补</a:t>
            </a: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None/>
            </a:pPr>
            <a:r>
              <a:rPr kumimoji="1" lang="zh-CN" altLang="en-US" sz="2600" dirty="0">
                <a:ea typeface="华文中宋" panose="02010600040101010101" pitchFamily="2" charset="-122"/>
              </a:rPr>
              <a:t>角互</a:t>
            </a: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None/>
            </a:pPr>
            <a:r>
              <a:rPr kumimoji="1" lang="zh-CN" altLang="en-US" sz="2600" dirty="0">
                <a:ea typeface="华文中宋" panose="02010600040101010101" pitchFamily="2" charset="-122"/>
              </a:rPr>
              <a:t>补。 </a:t>
            </a:r>
          </a:p>
        </p:txBody>
      </p:sp>
      <p:sp>
        <p:nvSpPr>
          <p:cNvPr id="25" name="Rectangle 34">
            <a:extLst>
              <a:ext uri="{FF2B5EF4-FFF2-40B4-BE49-F238E27FC236}">
                <a16:creationId xmlns:a16="http://schemas.microsoft.com/office/drawing/2014/main" xmlns="" id="{5A7662AC-7054-4E28-9A73-1AC37D59E0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30645" y="2412831"/>
            <a:ext cx="2401570" cy="1291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None/>
            </a:pPr>
            <a:r>
              <a:rPr kumimoji="1" lang="en-US" altLang="zh-CN" sz="2600" dirty="0">
                <a:ea typeface="华文中宋" panose="02010600040101010101" pitchFamily="2" charset="-122"/>
              </a:rPr>
              <a:t>①</a:t>
            </a:r>
            <a:r>
              <a:rPr kumimoji="1" lang="zh-CN" altLang="en-US" sz="2600" dirty="0">
                <a:ea typeface="华文中宋" panose="02010600040101010101" pitchFamily="2" charset="-122"/>
              </a:rPr>
              <a:t>都是两条直线相交而成的角；</a:t>
            </a:r>
          </a:p>
        </p:txBody>
      </p:sp>
      <p:sp>
        <p:nvSpPr>
          <p:cNvPr id="26" name="Rectangle 35">
            <a:extLst>
              <a:ext uri="{FF2B5EF4-FFF2-40B4-BE49-F238E27FC236}">
                <a16:creationId xmlns:a16="http://schemas.microsoft.com/office/drawing/2014/main" xmlns="" id="{B71D3069-0040-41A1-9D7B-0F58C967E7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91605" y="4932829"/>
            <a:ext cx="2016125" cy="88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None/>
            </a:pPr>
            <a:r>
              <a:rPr kumimoji="1" lang="en-US" altLang="zh-CN" sz="2600" dirty="0">
                <a:ea typeface="华文中宋" panose="02010600040101010101" pitchFamily="2" charset="-122"/>
              </a:rPr>
              <a:t>③</a:t>
            </a:r>
            <a:r>
              <a:rPr kumimoji="1" lang="zh-CN" altLang="en-US" sz="2600" dirty="0">
                <a:ea typeface="华文中宋" panose="02010600040101010101" pitchFamily="2" charset="-122"/>
              </a:rPr>
              <a:t>都是成对出现的。 </a:t>
            </a:r>
          </a:p>
        </p:txBody>
      </p:sp>
      <p:sp>
        <p:nvSpPr>
          <p:cNvPr id="27" name="Rectangle 36">
            <a:extLst>
              <a:ext uri="{FF2B5EF4-FFF2-40B4-BE49-F238E27FC236}">
                <a16:creationId xmlns:a16="http://schemas.microsoft.com/office/drawing/2014/main" xmlns="" id="{40F39422-FEF3-4EAB-8EE3-AB4E309227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91288" y="3822849"/>
            <a:ext cx="2016125" cy="88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US" altLang="zh-CN" sz="2600">
                <a:ea typeface="华文中宋" panose="02010600040101010101" pitchFamily="2" charset="-122"/>
              </a:rPr>
              <a:t>②</a:t>
            </a:r>
            <a:r>
              <a:rPr kumimoji="1" lang="zh-CN" altLang="en-US" sz="2600">
                <a:ea typeface="华文中宋" panose="02010600040101010101" pitchFamily="2" charset="-122"/>
              </a:rPr>
              <a:t>都有一个公共顶点；</a:t>
            </a:r>
          </a:p>
        </p:txBody>
      </p:sp>
      <p:sp>
        <p:nvSpPr>
          <p:cNvPr id="28" name="Rectangle 37">
            <a:extLst>
              <a:ext uri="{FF2B5EF4-FFF2-40B4-BE49-F238E27FC236}">
                <a16:creationId xmlns:a16="http://schemas.microsoft.com/office/drawing/2014/main" xmlns="" id="{1E2B937E-A5D8-4BDC-8122-6FE6EE8E7C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97975" y="3561864"/>
            <a:ext cx="2195513" cy="1692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kumimoji="1" lang="en-US" altLang="zh-CN" sz="2600" dirty="0">
                <a:ea typeface="华文中宋" panose="02010600040101010101" pitchFamily="2" charset="-122"/>
              </a:rPr>
              <a:t>②</a:t>
            </a:r>
            <a:r>
              <a:rPr kumimoji="1" lang="zh-CN" altLang="en-US" sz="2600" dirty="0">
                <a:ea typeface="华文中宋" panose="02010600040101010101" pitchFamily="2" charset="-122"/>
              </a:rPr>
              <a:t>两直线相交时，对顶角只有两对邻补角有四对。</a:t>
            </a:r>
          </a:p>
        </p:txBody>
      </p:sp>
      <p:sp>
        <p:nvSpPr>
          <p:cNvPr id="29" name="Rectangle 38">
            <a:extLst>
              <a:ext uri="{FF2B5EF4-FFF2-40B4-BE49-F238E27FC236}">
                <a16:creationId xmlns:a16="http://schemas.microsoft.com/office/drawing/2014/main" xmlns="" id="{5CD2A870-4244-4476-9DC1-021462F330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63050" y="2412514"/>
            <a:ext cx="2195513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None/>
            </a:pPr>
            <a:r>
              <a:rPr kumimoji="1" lang="en-US" altLang="zh-CN" sz="2600">
                <a:ea typeface="华文中宋" panose="02010600040101010101" pitchFamily="2" charset="-122"/>
              </a:rPr>
              <a:t>①</a:t>
            </a:r>
            <a:r>
              <a:rPr kumimoji="1" lang="zh-CN" altLang="en-US" sz="2600">
                <a:ea typeface="华文中宋" panose="02010600040101010101" pitchFamily="2" charset="-122"/>
              </a:rPr>
              <a:t>有无公共边</a:t>
            </a:r>
          </a:p>
        </p:txBody>
      </p:sp>
    </p:spTree>
    <p:extLst>
      <p:ext uri="{BB962C8B-B14F-4D97-AF65-F5344CB8AC3E}">
        <p14:creationId xmlns:p14="http://schemas.microsoft.com/office/powerpoint/2010/main" val="3404109448"/>
      </p:ext>
    </p:extLst>
  </p:cSld>
  <p:clrMapOvr>
    <a:masterClrMapping/>
  </p:clrMapOvr>
  <p:transition spd="slow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3236595" y="2355215"/>
            <a:ext cx="5719445" cy="1210945"/>
          </a:xfrm>
          <a:custGeom>
            <a:avLst/>
            <a:gdLst>
              <a:gd name="connsiteX0" fmla="*/ 274000 w 5719390"/>
              <a:gd name="connsiteY0" fmla="*/ 0 h 1353671"/>
              <a:gd name="connsiteX1" fmla="*/ 5277768 w 5719390"/>
              <a:gd name="connsiteY1" fmla="*/ 0 h 1353671"/>
              <a:gd name="connsiteX2" fmla="*/ 5719390 w 5719390"/>
              <a:gd name="connsiteY2" fmla="*/ 134605 h 1353671"/>
              <a:gd name="connsiteX3" fmla="*/ 5719390 w 5719390"/>
              <a:gd name="connsiteY3" fmla="*/ 507988 h 1353671"/>
              <a:gd name="connsiteX4" fmla="*/ 5342828 w 5719390"/>
              <a:gd name="connsiteY4" fmla="*/ 1353671 h 1353671"/>
              <a:gd name="connsiteX5" fmla="*/ 493707 w 5719390"/>
              <a:gd name="connsiteY5" fmla="*/ 1353671 h 1353671"/>
              <a:gd name="connsiteX6" fmla="*/ 0 w 5719390"/>
              <a:gd name="connsiteY6" fmla="*/ 1139661 h 1353671"/>
              <a:gd name="connsiteX7" fmla="*/ 0 w 5719390"/>
              <a:gd name="connsiteY7" fmla="*/ 615349 h 1353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19390" h="1353671">
                <a:moveTo>
                  <a:pt x="274000" y="0"/>
                </a:moveTo>
                <a:lnTo>
                  <a:pt x="5277768" y="0"/>
                </a:lnTo>
                <a:lnTo>
                  <a:pt x="5719390" y="134605"/>
                </a:lnTo>
                <a:lnTo>
                  <a:pt x="5719390" y="507988"/>
                </a:lnTo>
                <a:lnTo>
                  <a:pt x="5342828" y="1353671"/>
                </a:lnTo>
                <a:lnTo>
                  <a:pt x="493707" y="1353671"/>
                </a:lnTo>
                <a:lnTo>
                  <a:pt x="0" y="1139661"/>
                </a:lnTo>
                <a:lnTo>
                  <a:pt x="0" y="6153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4028556" y="2431163"/>
            <a:ext cx="4392930" cy="109728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en-US" sz="6600" b="1" dirty="0">
                <a:solidFill>
                  <a:srgbClr val="00B050"/>
                </a:solidFill>
              </a:rPr>
              <a:t>谢谢观看！</a:t>
            </a:r>
          </a:p>
        </p:txBody>
      </p:sp>
      <p:sp>
        <p:nvSpPr>
          <p:cNvPr id="5" name="任意多边形 4"/>
          <p:cNvSpPr/>
          <p:nvPr/>
        </p:nvSpPr>
        <p:spPr>
          <a:xfrm rot="20111513">
            <a:off x="2790009" y="2054279"/>
            <a:ext cx="402771" cy="674914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2589262" y="2810508"/>
            <a:ext cx="359229" cy="326571"/>
          </a:xfrm>
          <a:custGeom>
            <a:avLst/>
            <a:gdLst>
              <a:gd name="connsiteX0" fmla="*/ 0 w 359229"/>
              <a:gd name="connsiteY0" fmla="*/ 0 h 326571"/>
              <a:gd name="connsiteX1" fmla="*/ 250372 w 359229"/>
              <a:gd name="connsiteY1" fmla="*/ 10885 h 326571"/>
              <a:gd name="connsiteX2" fmla="*/ 359229 w 359229"/>
              <a:gd name="connsiteY2" fmla="*/ 250371 h 326571"/>
              <a:gd name="connsiteX3" fmla="*/ 108857 w 359229"/>
              <a:gd name="connsiteY3" fmla="*/ 326571 h 326571"/>
              <a:gd name="connsiteX4" fmla="*/ 0 w 359229"/>
              <a:gd name="connsiteY4" fmla="*/ 0 h 326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229" h="326571">
                <a:moveTo>
                  <a:pt x="0" y="0"/>
                </a:moveTo>
                <a:lnTo>
                  <a:pt x="250372" y="10885"/>
                </a:lnTo>
                <a:lnTo>
                  <a:pt x="359229" y="250371"/>
                </a:lnTo>
                <a:lnTo>
                  <a:pt x="108857" y="32657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8978878" y="3027615"/>
            <a:ext cx="258339" cy="270334"/>
          </a:xfrm>
          <a:custGeom>
            <a:avLst/>
            <a:gdLst>
              <a:gd name="connsiteX0" fmla="*/ 174171 w 642257"/>
              <a:gd name="connsiteY0" fmla="*/ 566058 h 566058"/>
              <a:gd name="connsiteX1" fmla="*/ 642257 w 642257"/>
              <a:gd name="connsiteY1" fmla="*/ 283029 h 566058"/>
              <a:gd name="connsiteX2" fmla="*/ 293914 w 642257"/>
              <a:gd name="connsiteY2" fmla="*/ 0 h 566058"/>
              <a:gd name="connsiteX3" fmla="*/ 0 w 642257"/>
              <a:gd name="connsiteY3" fmla="*/ 185058 h 566058"/>
              <a:gd name="connsiteX4" fmla="*/ 174171 w 642257"/>
              <a:gd name="connsiteY4" fmla="*/ 566058 h 566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2257" h="566058">
                <a:moveTo>
                  <a:pt x="174171" y="566058"/>
                </a:moveTo>
                <a:lnTo>
                  <a:pt x="642257" y="283029"/>
                </a:lnTo>
                <a:lnTo>
                  <a:pt x="293914" y="0"/>
                </a:lnTo>
                <a:lnTo>
                  <a:pt x="0" y="185058"/>
                </a:lnTo>
                <a:lnTo>
                  <a:pt x="174171" y="5660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9336256" y="2431554"/>
            <a:ext cx="381000" cy="272143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rot="13248669">
            <a:off x="2929274" y="3642039"/>
            <a:ext cx="181263" cy="30904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 rot="17258953">
            <a:off x="8686693" y="1843429"/>
            <a:ext cx="397911" cy="42832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4">
            <a:extLst>
              <a:ext uri="{FF2B5EF4-FFF2-40B4-BE49-F238E27FC236}">
                <a16:creationId xmlns:a16="http://schemas.microsoft.com/office/drawing/2014/main" xmlns="" id="{518A522F-0DD7-4931-B532-552E83E22995}"/>
              </a:ext>
            </a:extLst>
          </p:cNvPr>
          <p:cNvSpPr/>
          <p:nvPr/>
        </p:nvSpPr>
        <p:spPr>
          <a:xfrm rot="20111513">
            <a:off x="9009372" y="3497680"/>
            <a:ext cx="416758" cy="406389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13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3164 0.01412 L 0.01302 0.00787 " pathEditMode="relative" rAng="0" ptsTypes="AA">
                                      <p:cBhvr>
                                        <p:cTn id="18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8" y="-32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3164 0.01412 L 0.00429 0.03541 " pathEditMode="relative" rAng="0" ptsTypes="AA">
                                      <p:cBhvr>
                                        <p:cTn id="23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7" y="1065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963 0.04954 L 3.95833E-6 -3.33333E-6 " pathEditMode="relative" rAng="0" ptsTypes="AA">
                                      <p:cBhvr>
                                        <p:cTn id="28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2" y="-247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237 0.00463 L 0.00807 -0.025 " pathEditMode="relative" rAng="0" ptsTypes="AA">
                                      <p:cBhvr>
                                        <p:cTn id="33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-1481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1902 -0.01921 L 4.79167E-6 -4.44444E-6 " pathEditMode="relative" rAng="0" ptsTypes="AA">
                                      <p:cBhvr>
                                        <p:cTn id="38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1" y="949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46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  <p:bldP spid="5" grpId="0" bldLvl="0" animBg="1"/>
      <p:bldP spid="5" grpId="1" bldLvl="0" animBg="1"/>
      <p:bldP spid="6" grpId="0" bldLvl="0" animBg="1"/>
      <p:bldP spid="6" grpId="1" bldLvl="0" animBg="1"/>
      <p:bldP spid="7" grpId="0" bldLvl="0" animBg="1"/>
      <p:bldP spid="7" grpId="1" bldLvl="0" animBg="1"/>
      <p:bldP spid="8" grpId="0" bldLvl="0" animBg="1"/>
      <p:bldP spid="8" grpId="1" bldLvl="0" animBg="1"/>
      <p:bldP spid="10" grpId="0" bldLvl="0" animBg="1"/>
      <p:bldP spid="10" grpId="1" bldLvl="0" animBg="1"/>
      <p:bldP spid="11" grpId="0" bldLvl="0" animBg="1"/>
      <p:bldP spid="11" grpId="1" bldLvl="0" animBg="1"/>
      <p:bldP spid="12" grpId="0" bldLvl="0" animBg="1"/>
      <p:bldP spid="12" grpId="1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1"/>
            </p:custDataLst>
          </p:nvPr>
        </p:nvGrpSpPr>
        <p:grpSpPr>
          <a:xfrm>
            <a:off x="10845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27876D3A-335D-4CCB-89EC-2367ED2BB687}"/>
              </a:ext>
            </a:extLst>
          </p:cNvPr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情景引入</a:t>
            </a:r>
          </a:p>
        </p:txBody>
      </p:sp>
      <p:pic>
        <p:nvPicPr>
          <p:cNvPr id="14" name="Picture 19" descr="室内装修2">
            <a:extLst>
              <a:ext uri="{FF2B5EF4-FFF2-40B4-BE49-F238E27FC236}">
                <a16:creationId xmlns:a16="http://schemas.microsoft.com/office/drawing/2014/main" xmlns="" id="{91AD8E47-4837-467B-ACE6-122B7F6CE7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675" y="2082800"/>
            <a:ext cx="6840538" cy="415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Line 20">
            <a:extLst>
              <a:ext uri="{FF2B5EF4-FFF2-40B4-BE49-F238E27FC236}">
                <a16:creationId xmlns:a16="http://schemas.microsoft.com/office/drawing/2014/main" xmlns="" id="{9FB72131-F23B-4BD0-9C93-A043E1065F9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771775" y="4724400"/>
            <a:ext cx="1079500" cy="144145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" name="Line 21">
            <a:extLst>
              <a:ext uri="{FF2B5EF4-FFF2-40B4-BE49-F238E27FC236}">
                <a16:creationId xmlns:a16="http://schemas.microsoft.com/office/drawing/2014/main" xmlns="" id="{E34EA61E-9A6D-460C-A4A6-3D8E781BF76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565400" y="4994275"/>
            <a:ext cx="31115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" name="TextBox 22">
            <a:extLst>
              <a:ext uri="{FF2B5EF4-FFF2-40B4-BE49-F238E27FC236}">
                <a16:creationId xmlns:a16="http://schemas.microsoft.com/office/drawing/2014/main" xmlns="" id="{CA3108C0-8FBF-4044-8909-6777536EF7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779" y="1033204"/>
            <a:ext cx="1014269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观察下列图片，说一说直线与直线的位置关系。</a:t>
            </a:r>
            <a:endParaRPr lang="en-US" altLang="zh-CN" sz="3600" b="1" dirty="0">
              <a:solidFill>
                <a:schemeClr val="tx1">
                  <a:lumMod val="50000"/>
                </a:schemeClr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0493827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27876D3A-335D-4CCB-89EC-2367ED2BB687}"/>
              </a:ext>
            </a:extLst>
          </p:cNvPr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情景引入</a:t>
            </a:r>
          </a:p>
        </p:txBody>
      </p:sp>
      <p:sp>
        <p:nvSpPr>
          <p:cNvPr id="17" name="TextBox 22">
            <a:extLst>
              <a:ext uri="{FF2B5EF4-FFF2-40B4-BE49-F238E27FC236}">
                <a16:creationId xmlns:a16="http://schemas.microsoft.com/office/drawing/2014/main" xmlns="" id="{CA3108C0-8FBF-4044-8909-6777536EF7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779" y="1033204"/>
            <a:ext cx="1014269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观察下列图片，说一说直线与直线的位置关系。</a:t>
            </a:r>
            <a:endParaRPr lang="en-US" altLang="zh-CN" sz="3600" b="1" dirty="0">
              <a:solidFill>
                <a:schemeClr val="tx1">
                  <a:lumMod val="50000"/>
                </a:schemeClr>
              </a:solidFill>
              <a:ea typeface="微软雅黑" panose="020B0503020204020204" pitchFamily="34" charset="-122"/>
            </a:endParaRPr>
          </a:p>
        </p:txBody>
      </p:sp>
      <p:pic>
        <p:nvPicPr>
          <p:cNvPr id="18" name="Picture 19" descr="2841220860">
            <a:extLst>
              <a:ext uri="{FF2B5EF4-FFF2-40B4-BE49-F238E27FC236}">
                <a16:creationId xmlns:a16="http://schemas.microsoft.com/office/drawing/2014/main" xmlns="" id="{2FA670A0-883E-4C00-85CA-14C65C77E5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263" y="2012950"/>
            <a:ext cx="7343775" cy="422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Line 20">
            <a:extLst>
              <a:ext uri="{FF2B5EF4-FFF2-40B4-BE49-F238E27FC236}">
                <a16:creationId xmlns:a16="http://schemas.microsoft.com/office/drawing/2014/main" xmlns="" id="{5D4B14C8-6818-4124-9A77-60A67A8903B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28675" y="2708275"/>
            <a:ext cx="3168650" cy="1584325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" name="Line 22">
            <a:extLst>
              <a:ext uri="{FF2B5EF4-FFF2-40B4-BE49-F238E27FC236}">
                <a16:creationId xmlns:a16="http://schemas.microsoft.com/office/drawing/2014/main" xmlns="" id="{82C2F6FD-A781-4045-B2D3-0D94EC71B7F9}"/>
              </a:ext>
            </a:extLst>
          </p:cNvPr>
          <p:cNvSpPr>
            <a:spLocks noChangeShapeType="1"/>
          </p:cNvSpPr>
          <p:nvPr/>
        </p:nvSpPr>
        <p:spPr bwMode="auto">
          <a:xfrm>
            <a:off x="2700338" y="2565400"/>
            <a:ext cx="5545137" cy="216058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56570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0" dur="1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27876D3A-335D-4CCB-89EC-2367ED2BB687}"/>
              </a:ext>
            </a:extLst>
          </p:cNvPr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情景引入</a:t>
            </a:r>
          </a:p>
        </p:txBody>
      </p:sp>
      <p:sp>
        <p:nvSpPr>
          <p:cNvPr id="17" name="TextBox 22">
            <a:extLst>
              <a:ext uri="{FF2B5EF4-FFF2-40B4-BE49-F238E27FC236}">
                <a16:creationId xmlns:a16="http://schemas.microsoft.com/office/drawing/2014/main" xmlns="" id="{CA3108C0-8FBF-4044-8909-6777536EF7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779" y="1033204"/>
            <a:ext cx="1014269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观察下列图片，说一说直线与直线的位置关系。</a:t>
            </a:r>
            <a:endParaRPr lang="en-US" altLang="zh-CN" sz="3600" b="1" dirty="0">
              <a:solidFill>
                <a:schemeClr val="tx1">
                  <a:lumMod val="50000"/>
                </a:schemeClr>
              </a:solidFill>
              <a:ea typeface="微软雅黑" panose="020B0503020204020204" pitchFamily="34" charset="-122"/>
            </a:endParaRPr>
          </a:p>
        </p:txBody>
      </p:sp>
      <p:pic>
        <p:nvPicPr>
          <p:cNvPr id="13" name="Picture 2" descr="200211195215">
            <a:extLst>
              <a:ext uri="{FF2B5EF4-FFF2-40B4-BE49-F238E27FC236}">
                <a16:creationId xmlns:a16="http://schemas.microsoft.com/office/drawing/2014/main" xmlns="" id="{407A12CE-12C0-4C19-86E6-A1945BDC35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2039938"/>
            <a:ext cx="7705725" cy="419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" name="Group 20">
            <a:extLst>
              <a:ext uri="{FF2B5EF4-FFF2-40B4-BE49-F238E27FC236}">
                <a16:creationId xmlns:a16="http://schemas.microsoft.com/office/drawing/2014/main" xmlns="" id="{76D4467C-1FDA-41DB-8761-B7190557E15B}"/>
              </a:ext>
            </a:extLst>
          </p:cNvPr>
          <p:cNvGrpSpPr>
            <a:grpSpLocks/>
          </p:cNvGrpSpPr>
          <p:nvPr/>
        </p:nvGrpSpPr>
        <p:grpSpPr bwMode="auto">
          <a:xfrm>
            <a:off x="684213" y="3502025"/>
            <a:ext cx="7634287" cy="2519363"/>
            <a:chOff x="0" y="0"/>
            <a:chExt cx="12022" cy="3968"/>
          </a:xfrm>
        </p:grpSpPr>
        <p:sp>
          <p:nvSpPr>
            <p:cNvPr id="15" name="Line 3">
              <a:extLst>
                <a:ext uri="{FF2B5EF4-FFF2-40B4-BE49-F238E27FC236}">
                  <a16:creationId xmlns:a16="http://schemas.microsoft.com/office/drawing/2014/main" xmlns="" id="{8E7F4487-B8DE-4598-8353-9203079EB6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62" y="0"/>
              <a:ext cx="10661" cy="3403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Line 4">
              <a:extLst>
                <a:ext uri="{FF2B5EF4-FFF2-40B4-BE49-F238E27FC236}">
                  <a16:creationId xmlns:a16="http://schemas.microsoft.com/office/drawing/2014/main" xmlns="" id="{3ACCE832-EF74-4A37-9A49-FFD405F962C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0" y="0"/>
              <a:ext cx="10206" cy="396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0102256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27876D3A-335D-4CCB-89EC-2367ED2BB687}"/>
              </a:ext>
            </a:extLst>
          </p:cNvPr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18" name="Text Box 11">
            <a:extLst>
              <a:ext uri="{FF2B5EF4-FFF2-40B4-BE49-F238E27FC236}">
                <a16:creationId xmlns:a16="http://schemas.microsoft.com/office/drawing/2014/main" xmlns="" id="{DDB6EA18-38C9-49A1-B4AD-4A54E9C650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321" y="1317288"/>
            <a:ext cx="1167367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如果两条直线只有一个公共点</a:t>
            </a:r>
            <a:r>
              <a:rPr lang="en-US" altLang="zh-CN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,</a:t>
            </a: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就说这两条直线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相交</a:t>
            </a: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。</a:t>
            </a:r>
            <a:endParaRPr lang="en-US" altLang="zh-CN" sz="3600" b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B6DD321A-74DF-4302-B1E7-2E559F989D0F}"/>
              </a:ext>
            </a:extLst>
          </p:cNvPr>
          <p:cNvGrpSpPr/>
          <p:nvPr/>
        </p:nvGrpSpPr>
        <p:grpSpPr>
          <a:xfrm>
            <a:off x="816568" y="3211899"/>
            <a:ext cx="4341813" cy="2577237"/>
            <a:chOff x="4138613" y="3788638"/>
            <a:chExt cx="4341813" cy="2577237"/>
          </a:xfrm>
        </p:grpSpPr>
        <p:sp>
          <p:nvSpPr>
            <p:cNvPr id="19" name="Line 17">
              <a:extLst>
                <a:ext uri="{FF2B5EF4-FFF2-40B4-BE49-F238E27FC236}">
                  <a16:creationId xmlns:a16="http://schemas.microsoft.com/office/drawing/2014/main" xmlns="" id="{4E54272F-0F33-4EA8-A3B8-9444100B110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95813" y="5045075"/>
              <a:ext cx="3429000" cy="7620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Line 18">
              <a:extLst>
                <a:ext uri="{FF2B5EF4-FFF2-40B4-BE49-F238E27FC236}">
                  <a16:creationId xmlns:a16="http://schemas.microsoft.com/office/drawing/2014/main" xmlns="" id="{D9B2EFAB-57DF-484F-AAF3-B975D67C7FE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76813" y="4079875"/>
              <a:ext cx="1295400" cy="99060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Line 23">
              <a:extLst>
                <a:ext uri="{FF2B5EF4-FFF2-40B4-BE49-F238E27FC236}">
                  <a16:creationId xmlns:a16="http://schemas.microsoft.com/office/drawing/2014/main" xmlns="" id="{B71B4CC8-DE10-4B59-811D-2DB17762623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72213" y="5070475"/>
              <a:ext cx="1219200" cy="91440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Text Box 28">
              <a:extLst>
                <a:ext uri="{FF2B5EF4-FFF2-40B4-BE49-F238E27FC236}">
                  <a16:creationId xmlns:a16="http://schemas.microsoft.com/office/drawing/2014/main" xmlns="" id="{AD387CDF-AA7C-406D-9E5C-E3C48FF171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38613" y="4892675"/>
              <a:ext cx="5334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0" hangingPunct="0">
                <a:spcBef>
                  <a:spcPct val="50000"/>
                </a:spcBef>
              </a:pPr>
              <a:r>
                <a:rPr lang="en-US" altLang="zh-CN" sz="2400" dirty="0"/>
                <a:t>A</a:t>
              </a:r>
            </a:p>
          </p:txBody>
        </p:sp>
        <p:sp>
          <p:nvSpPr>
            <p:cNvPr id="31" name="Text Box 29">
              <a:extLst>
                <a:ext uri="{FF2B5EF4-FFF2-40B4-BE49-F238E27FC236}">
                  <a16:creationId xmlns:a16="http://schemas.microsoft.com/office/drawing/2014/main" xmlns="" id="{6FE35999-DAA8-4BF4-A179-DF4AD1F133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47026" y="4841875"/>
              <a:ext cx="5334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0" hangingPunct="0">
                <a:spcBef>
                  <a:spcPct val="50000"/>
                </a:spcBef>
              </a:pPr>
              <a:r>
                <a:rPr lang="en-US" altLang="zh-CN" sz="2400"/>
                <a:t>B</a:t>
              </a:r>
            </a:p>
          </p:txBody>
        </p:sp>
        <p:sp>
          <p:nvSpPr>
            <p:cNvPr id="32" name="Text Box 30">
              <a:extLst>
                <a:ext uri="{FF2B5EF4-FFF2-40B4-BE49-F238E27FC236}">
                  <a16:creationId xmlns:a16="http://schemas.microsoft.com/office/drawing/2014/main" xmlns="" id="{B0A8E7B9-F3A5-4F61-BD65-8B8E8E5CE7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57713" y="3788638"/>
              <a:ext cx="5334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0" hangingPunct="0">
                <a:spcBef>
                  <a:spcPct val="50000"/>
                </a:spcBef>
              </a:pPr>
              <a:r>
                <a:rPr lang="en-US" altLang="zh-CN" sz="2400" dirty="0"/>
                <a:t>C</a:t>
              </a:r>
            </a:p>
          </p:txBody>
        </p:sp>
        <p:sp>
          <p:nvSpPr>
            <p:cNvPr id="33" name="Text Box 31">
              <a:extLst>
                <a:ext uri="{FF2B5EF4-FFF2-40B4-BE49-F238E27FC236}">
                  <a16:creationId xmlns:a16="http://schemas.microsoft.com/office/drawing/2014/main" xmlns="" id="{CD6B114C-5722-41CA-A73B-E5AD7D5666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86639" y="5908675"/>
              <a:ext cx="5334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0" hangingPunct="0">
                <a:spcBef>
                  <a:spcPct val="50000"/>
                </a:spcBef>
              </a:pPr>
              <a:r>
                <a:rPr lang="en-US" altLang="zh-CN" sz="2400" dirty="0"/>
                <a:t>D</a:t>
              </a:r>
            </a:p>
          </p:txBody>
        </p:sp>
        <p:sp>
          <p:nvSpPr>
            <p:cNvPr id="35" name="Text Box 30">
              <a:extLst>
                <a:ext uri="{FF2B5EF4-FFF2-40B4-BE49-F238E27FC236}">
                  <a16:creationId xmlns:a16="http://schemas.microsoft.com/office/drawing/2014/main" xmlns="" id="{4E020A31-B8FB-4F1B-919E-8155441EA4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19788" y="5026243"/>
              <a:ext cx="5334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0" hangingPunct="0">
                <a:spcBef>
                  <a:spcPct val="50000"/>
                </a:spcBef>
              </a:pPr>
              <a:r>
                <a:rPr lang="en-US" altLang="zh-CN" sz="2400" dirty="0"/>
                <a:t>O</a:t>
              </a:r>
            </a:p>
          </p:txBody>
        </p:sp>
      </p:grpSp>
      <p:sp>
        <p:nvSpPr>
          <p:cNvPr id="36" name="Text Box 13">
            <a:extLst>
              <a:ext uri="{FF2B5EF4-FFF2-40B4-BE49-F238E27FC236}">
                <a16:creationId xmlns:a16="http://schemas.microsoft.com/office/drawing/2014/main" xmlns="" id="{770654B0-AA22-4581-B171-7AA1A0EF01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321" y="2146886"/>
            <a:ext cx="634711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该公共点叫做两直线的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交点</a:t>
            </a: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。</a:t>
            </a:r>
            <a:endParaRPr lang="en-US" altLang="zh-CN" sz="3600" b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5314380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ldLvl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980A32E4-C90D-4FBD-AEB0-EC03D8E50803}"/>
              </a:ext>
            </a:extLst>
          </p:cNvPr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13" name="Text Box 3">
            <a:extLst>
              <a:ext uri="{FF2B5EF4-FFF2-40B4-BE49-F238E27FC236}">
                <a16:creationId xmlns:a16="http://schemas.microsoft.com/office/drawing/2014/main" xmlns="" id="{B8A693B8-74D2-47D8-AF18-A655CD186B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7943" y="1052736"/>
            <a:ext cx="1152017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思考：两条相交直线形成的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小于平角</a:t>
            </a: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的角有几个</a:t>
            </a:r>
            <a:r>
              <a:rPr lang="en-US" altLang="zh-CN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?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F1CF386F-8745-4621-9C48-B1ADF2E5A992}"/>
              </a:ext>
            </a:extLst>
          </p:cNvPr>
          <p:cNvGrpSpPr/>
          <p:nvPr/>
        </p:nvGrpSpPr>
        <p:grpSpPr>
          <a:xfrm>
            <a:off x="816568" y="1915091"/>
            <a:ext cx="4341813" cy="2577237"/>
            <a:chOff x="4138613" y="3788638"/>
            <a:chExt cx="4341813" cy="2577237"/>
          </a:xfrm>
        </p:grpSpPr>
        <p:sp>
          <p:nvSpPr>
            <p:cNvPr id="15" name="Line 17">
              <a:extLst>
                <a:ext uri="{FF2B5EF4-FFF2-40B4-BE49-F238E27FC236}">
                  <a16:creationId xmlns:a16="http://schemas.microsoft.com/office/drawing/2014/main" xmlns="" id="{D3084154-49AF-4003-8728-E2E0A051354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95813" y="5045075"/>
              <a:ext cx="3429000" cy="7620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Line 18">
              <a:extLst>
                <a:ext uri="{FF2B5EF4-FFF2-40B4-BE49-F238E27FC236}">
                  <a16:creationId xmlns:a16="http://schemas.microsoft.com/office/drawing/2014/main" xmlns="" id="{C72DEB9F-8B72-4271-A227-1DF18F37390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76813" y="4079875"/>
              <a:ext cx="1295400" cy="99060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Line 23">
              <a:extLst>
                <a:ext uri="{FF2B5EF4-FFF2-40B4-BE49-F238E27FC236}">
                  <a16:creationId xmlns:a16="http://schemas.microsoft.com/office/drawing/2014/main" xmlns="" id="{6E652395-290C-4EEC-81EE-36D4DED2570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72213" y="5070475"/>
              <a:ext cx="1219200" cy="91440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Text Box 28">
              <a:extLst>
                <a:ext uri="{FF2B5EF4-FFF2-40B4-BE49-F238E27FC236}">
                  <a16:creationId xmlns:a16="http://schemas.microsoft.com/office/drawing/2014/main" xmlns="" id="{7A811A01-D84B-4742-B058-B667ED4563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38613" y="4892675"/>
              <a:ext cx="5334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0" hangingPunct="0">
                <a:spcBef>
                  <a:spcPct val="50000"/>
                </a:spcBef>
              </a:pPr>
              <a:r>
                <a:rPr lang="en-US" altLang="zh-CN" sz="2400" dirty="0"/>
                <a:t>A</a:t>
              </a:r>
            </a:p>
          </p:txBody>
        </p:sp>
        <p:sp>
          <p:nvSpPr>
            <p:cNvPr id="19" name="Text Box 29">
              <a:extLst>
                <a:ext uri="{FF2B5EF4-FFF2-40B4-BE49-F238E27FC236}">
                  <a16:creationId xmlns:a16="http://schemas.microsoft.com/office/drawing/2014/main" xmlns="" id="{D0302E0C-709C-4190-8E81-2865EC0007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47026" y="4841875"/>
              <a:ext cx="5334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0" hangingPunct="0">
                <a:spcBef>
                  <a:spcPct val="50000"/>
                </a:spcBef>
              </a:pPr>
              <a:r>
                <a:rPr lang="en-US" altLang="zh-CN" sz="2400"/>
                <a:t>B</a:t>
              </a:r>
            </a:p>
          </p:txBody>
        </p:sp>
        <p:sp>
          <p:nvSpPr>
            <p:cNvPr id="20" name="Text Box 30">
              <a:extLst>
                <a:ext uri="{FF2B5EF4-FFF2-40B4-BE49-F238E27FC236}">
                  <a16:creationId xmlns:a16="http://schemas.microsoft.com/office/drawing/2014/main" xmlns="" id="{F1B876AF-3272-47F3-AB29-37A3C4A1C3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57713" y="3788638"/>
              <a:ext cx="5334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0" hangingPunct="0">
                <a:spcBef>
                  <a:spcPct val="50000"/>
                </a:spcBef>
              </a:pPr>
              <a:r>
                <a:rPr lang="en-US" altLang="zh-CN" sz="2400" dirty="0"/>
                <a:t>C</a:t>
              </a:r>
            </a:p>
          </p:txBody>
        </p:sp>
        <p:sp>
          <p:nvSpPr>
            <p:cNvPr id="21" name="Text Box 31">
              <a:extLst>
                <a:ext uri="{FF2B5EF4-FFF2-40B4-BE49-F238E27FC236}">
                  <a16:creationId xmlns:a16="http://schemas.microsoft.com/office/drawing/2014/main" xmlns="" id="{3670A21D-12D2-4031-9F22-15DC638000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86639" y="5908675"/>
              <a:ext cx="5334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0" hangingPunct="0">
                <a:spcBef>
                  <a:spcPct val="50000"/>
                </a:spcBef>
              </a:pPr>
              <a:r>
                <a:rPr lang="en-US" altLang="zh-CN" sz="2400" dirty="0"/>
                <a:t>D</a:t>
              </a:r>
            </a:p>
          </p:txBody>
        </p:sp>
        <p:sp>
          <p:nvSpPr>
            <p:cNvPr id="22" name="Text Box 30">
              <a:extLst>
                <a:ext uri="{FF2B5EF4-FFF2-40B4-BE49-F238E27FC236}">
                  <a16:creationId xmlns:a16="http://schemas.microsoft.com/office/drawing/2014/main" xmlns="" id="{3DB292F2-73DE-4B8F-99B4-CA884C042A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19788" y="5026243"/>
              <a:ext cx="5334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0" hangingPunct="0">
                <a:spcBef>
                  <a:spcPct val="50000"/>
                </a:spcBef>
              </a:pPr>
              <a:r>
                <a:rPr lang="en-US" altLang="zh-CN" sz="2400" dirty="0"/>
                <a:t>O</a:t>
              </a:r>
            </a:p>
          </p:txBody>
        </p:sp>
      </p:grp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9C75E6B2-EC01-4DA7-90F0-8790178BA55E}"/>
              </a:ext>
            </a:extLst>
          </p:cNvPr>
          <p:cNvSpPr/>
          <p:nvPr/>
        </p:nvSpPr>
        <p:spPr>
          <a:xfrm>
            <a:off x="6672064" y="2068615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相邻</a:t>
            </a:r>
            <a:endParaRPr lang="zh-CN" altLang="en-US" sz="3200" dirty="0"/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845F9005-0920-4117-9958-337421F7A94A}"/>
              </a:ext>
            </a:extLst>
          </p:cNvPr>
          <p:cNvSpPr/>
          <p:nvPr/>
        </p:nvSpPr>
        <p:spPr>
          <a:xfrm>
            <a:off x="6672063" y="3606424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相对</a:t>
            </a: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95001021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980A32E4-C90D-4FBD-AEB0-EC03D8E50803}"/>
              </a:ext>
            </a:extLst>
          </p:cNvPr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grpSp>
        <p:nvGrpSpPr>
          <p:cNvPr id="8" name="组合 17">
            <a:extLst>
              <a:ext uri="{FF2B5EF4-FFF2-40B4-BE49-F238E27FC236}">
                <a16:creationId xmlns:a16="http://schemas.microsoft.com/office/drawing/2014/main" xmlns="" id="{C41873B5-D704-42E3-806E-045C33B39B3B}"/>
              </a:ext>
            </a:extLst>
          </p:cNvPr>
          <p:cNvGrpSpPr>
            <a:grpSpLocks/>
          </p:cNvGrpSpPr>
          <p:nvPr/>
        </p:nvGrpSpPr>
        <p:grpSpPr bwMode="auto">
          <a:xfrm>
            <a:off x="254968" y="906838"/>
            <a:ext cx="2039938" cy="530225"/>
            <a:chOff x="0" y="0"/>
            <a:chExt cx="4104456" cy="547624"/>
          </a:xfrm>
        </p:grpSpPr>
        <p:sp>
          <p:nvSpPr>
            <p:cNvPr id="9" name="圆角矩形 31">
              <a:extLst>
                <a:ext uri="{FF2B5EF4-FFF2-40B4-BE49-F238E27FC236}">
                  <a16:creationId xmlns:a16="http://schemas.microsoft.com/office/drawing/2014/main" xmlns="" id="{391CAA57-D62B-4FC6-AEC3-FA24FAA96D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4104456" cy="547624"/>
            </a:xfrm>
            <a:prstGeom prst="roundRect">
              <a:avLst>
                <a:gd name="adj" fmla="val 16667"/>
              </a:avLst>
            </a:prstGeom>
            <a:solidFill>
              <a:srgbClr val="FFFFD9"/>
            </a:solidFill>
            <a:ln w="25400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0" hangingPunct="0"/>
              <a:endParaRPr lang="zh-CN" altLang="zh-CN" b="1">
                <a:solidFill>
                  <a:srgbClr val="000000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" name="文本框 19">
              <a:extLst>
                <a:ext uri="{FF2B5EF4-FFF2-40B4-BE49-F238E27FC236}">
                  <a16:creationId xmlns:a16="http://schemas.microsoft.com/office/drawing/2014/main" xmlns="" id="{BEC7B262-F319-4AF0-AE6F-3BE7A07490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436" y="48978"/>
              <a:ext cx="4032019" cy="4768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zh-CN" altLang="en-US" sz="2400" b="1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有关概念</a:t>
              </a:r>
            </a:p>
          </p:txBody>
        </p:sp>
      </p:grpSp>
      <p:sp>
        <p:nvSpPr>
          <p:cNvPr id="11" name="矩形 35">
            <a:extLst>
              <a:ext uri="{FF2B5EF4-FFF2-40B4-BE49-F238E27FC236}">
                <a16:creationId xmlns:a16="http://schemas.microsoft.com/office/drawing/2014/main" xmlns="" id="{E8C1105E-C707-4E1D-92A3-4471965BA1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8675" y="6308725"/>
            <a:ext cx="8064500" cy="142875"/>
          </a:xfrm>
          <a:prstGeom prst="rect">
            <a:avLst/>
          </a:prstGeom>
          <a:solidFill>
            <a:srgbClr val="0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" name="分段箭头1 464">
            <a:extLst>
              <a:ext uri="{FF2B5EF4-FFF2-40B4-BE49-F238E27FC236}">
                <a16:creationId xmlns:a16="http://schemas.microsoft.com/office/drawing/2014/main" xmlns="" id="{76E0AB70-CD83-4146-A878-37B85B4AD377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323850" y="6308725"/>
            <a:ext cx="504825" cy="142875"/>
          </a:xfrm>
          <a:custGeom>
            <a:avLst/>
            <a:gdLst>
              <a:gd name="T0" fmla="*/ 837769 w 1437086"/>
              <a:gd name="T1" fmla="*/ 0 h 619125"/>
              <a:gd name="T2" fmla="*/ 1129014 w 1437086"/>
              <a:gd name="T3" fmla="*/ 2 h 619125"/>
              <a:gd name="T4" fmla="*/ 1437086 w 1437086"/>
              <a:gd name="T5" fmla="*/ 314833 h 619125"/>
              <a:gd name="T6" fmla="*/ 1126115 w 1437086"/>
              <a:gd name="T7" fmla="*/ 619125 h 619125"/>
              <a:gd name="T8" fmla="*/ 836416 w 1437086"/>
              <a:gd name="T9" fmla="*/ 619125 h 619125"/>
              <a:gd name="T10" fmla="*/ 1146598 w 1437086"/>
              <a:gd name="T11" fmla="*/ 315604 h 619125"/>
              <a:gd name="T12" fmla="*/ 837769 w 1437086"/>
              <a:gd name="T13" fmla="*/ 0 h 619125"/>
              <a:gd name="T14" fmla="*/ 476241 w 1437086"/>
              <a:gd name="T15" fmla="*/ 0 h 619125"/>
              <a:gd name="T16" fmla="*/ 767481 w 1437086"/>
              <a:gd name="T17" fmla="*/ 0 h 619125"/>
              <a:gd name="T18" fmla="*/ 1075554 w 1437086"/>
              <a:gd name="T19" fmla="*/ 314833 h 619125"/>
              <a:gd name="T20" fmla="*/ 764585 w 1437086"/>
              <a:gd name="T21" fmla="*/ 619125 h 619125"/>
              <a:gd name="T22" fmla="*/ 474886 w 1437086"/>
              <a:gd name="T23" fmla="*/ 619125 h 619125"/>
              <a:gd name="T24" fmla="*/ 785067 w 1437086"/>
              <a:gd name="T25" fmla="*/ 315602 h 619125"/>
              <a:gd name="T26" fmla="*/ 476241 w 1437086"/>
              <a:gd name="T27" fmla="*/ 0 h 619125"/>
              <a:gd name="T28" fmla="*/ 0 w 1437086"/>
              <a:gd name="T29" fmla="*/ 0 h 619125"/>
              <a:gd name="T30" fmla="*/ 405948 w 1437086"/>
              <a:gd name="T31" fmla="*/ 0 h 619125"/>
              <a:gd name="T32" fmla="*/ 714025 w 1437086"/>
              <a:gd name="T33" fmla="*/ 314832 h 619125"/>
              <a:gd name="T34" fmla="*/ 403054 w 1437086"/>
              <a:gd name="T35" fmla="*/ 619125 h 619125"/>
              <a:gd name="T36" fmla="*/ 0 w 1437086"/>
              <a:gd name="T37" fmla="*/ 619125 h 619125"/>
              <a:gd name="T38" fmla="*/ 0 w 1437086"/>
              <a:gd name="T39" fmla="*/ 0 h 619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37086" h="619125">
                <a:moveTo>
                  <a:pt x="837769" y="0"/>
                </a:moveTo>
                <a:lnTo>
                  <a:pt x="1129014" y="2"/>
                </a:lnTo>
                <a:lnTo>
                  <a:pt x="1437086" y="314833"/>
                </a:lnTo>
                <a:lnTo>
                  <a:pt x="1126115" y="619125"/>
                </a:lnTo>
                <a:lnTo>
                  <a:pt x="836416" y="619125"/>
                </a:lnTo>
                <a:lnTo>
                  <a:pt x="1146598" y="315604"/>
                </a:lnTo>
                <a:lnTo>
                  <a:pt x="837769" y="0"/>
                </a:lnTo>
                <a:close/>
                <a:moveTo>
                  <a:pt x="476241" y="0"/>
                </a:moveTo>
                <a:lnTo>
                  <a:pt x="767481" y="0"/>
                </a:lnTo>
                <a:lnTo>
                  <a:pt x="1075554" y="314833"/>
                </a:lnTo>
                <a:lnTo>
                  <a:pt x="764585" y="619125"/>
                </a:lnTo>
                <a:lnTo>
                  <a:pt x="474886" y="619125"/>
                </a:lnTo>
                <a:lnTo>
                  <a:pt x="785067" y="315602"/>
                </a:lnTo>
                <a:lnTo>
                  <a:pt x="476241" y="0"/>
                </a:lnTo>
                <a:close/>
                <a:moveTo>
                  <a:pt x="0" y="0"/>
                </a:moveTo>
                <a:lnTo>
                  <a:pt x="405948" y="0"/>
                </a:lnTo>
                <a:lnTo>
                  <a:pt x="714025" y="314832"/>
                </a:lnTo>
                <a:lnTo>
                  <a:pt x="403054" y="619125"/>
                </a:lnTo>
                <a:lnTo>
                  <a:pt x="0" y="619125"/>
                </a:lnTo>
                <a:lnTo>
                  <a:pt x="0" y="0"/>
                </a:lnTo>
                <a:close/>
              </a:path>
            </a:pathLst>
          </a:custGeom>
          <a:solidFill>
            <a:srgbClr val="008080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24FA53A1-BE47-461A-9BF6-12CC639F9C6B}"/>
              </a:ext>
            </a:extLst>
          </p:cNvPr>
          <p:cNvGrpSpPr/>
          <p:nvPr/>
        </p:nvGrpSpPr>
        <p:grpSpPr>
          <a:xfrm>
            <a:off x="1127448" y="3133674"/>
            <a:ext cx="4330700" cy="2480653"/>
            <a:chOff x="4138613" y="3775585"/>
            <a:chExt cx="4330700" cy="2480653"/>
          </a:xfrm>
        </p:grpSpPr>
        <p:sp>
          <p:nvSpPr>
            <p:cNvPr id="13" name="Line 17">
              <a:extLst>
                <a:ext uri="{FF2B5EF4-FFF2-40B4-BE49-F238E27FC236}">
                  <a16:creationId xmlns:a16="http://schemas.microsoft.com/office/drawing/2014/main" xmlns="" id="{91BFEBA5-78D7-4536-89DB-239552D935D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95813" y="5045075"/>
              <a:ext cx="3429000" cy="7620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Line 18">
              <a:extLst>
                <a:ext uri="{FF2B5EF4-FFF2-40B4-BE49-F238E27FC236}">
                  <a16:creationId xmlns:a16="http://schemas.microsoft.com/office/drawing/2014/main" xmlns="" id="{E3713EAD-AD26-4ACC-B094-73F9770ED5D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76813" y="4079875"/>
              <a:ext cx="1295400" cy="99060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Arc 19">
              <a:extLst>
                <a:ext uri="{FF2B5EF4-FFF2-40B4-BE49-F238E27FC236}">
                  <a16:creationId xmlns:a16="http://schemas.microsoft.com/office/drawing/2014/main" xmlns="" id="{A3118D53-DD76-4CBF-B001-FB84B49EF39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769624">
              <a:off x="6070600" y="4841875"/>
              <a:ext cx="377825" cy="304800"/>
            </a:xfrm>
            <a:custGeom>
              <a:avLst/>
              <a:gdLst>
                <a:gd name="T0" fmla="*/ 1540 w 21414"/>
                <a:gd name="T1" fmla="*/ -1 h 21545"/>
                <a:gd name="T2" fmla="*/ 21414 w 21414"/>
                <a:gd name="T3" fmla="*/ 18718 h 21545"/>
                <a:gd name="T4" fmla="*/ 1540 w 21414"/>
                <a:gd name="T5" fmla="*/ -1 h 21545"/>
                <a:gd name="T6" fmla="*/ 21414 w 21414"/>
                <a:gd name="T7" fmla="*/ 18718 h 21545"/>
                <a:gd name="T8" fmla="*/ 0 w 21414"/>
                <a:gd name="T9" fmla="*/ 21545 h 21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14" h="21545" fill="none">
                  <a:moveTo>
                    <a:pt x="1540" y="-1"/>
                  </a:moveTo>
                  <a:cubicBezTo>
                    <a:pt x="11768" y="731"/>
                    <a:pt x="20072" y="8552"/>
                    <a:pt x="21414" y="18718"/>
                  </a:cubicBezTo>
                </a:path>
                <a:path w="21414" h="21545" stroke="0">
                  <a:moveTo>
                    <a:pt x="1540" y="-1"/>
                  </a:moveTo>
                  <a:cubicBezTo>
                    <a:pt x="11768" y="731"/>
                    <a:pt x="20072" y="8552"/>
                    <a:pt x="21414" y="18718"/>
                  </a:cubicBezTo>
                  <a:lnTo>
                    <a:pt x="0" y="21545"/>
                  </a:lnTo>
                  <a:close/>
                </a:path>
              </a:pathLst>
            </a:custGeom>
            <a:noFill/>
            <a:ln w="38100" cmpd="dbl">
              <a:solidFill>
                <a:srgbClr val="D60093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" name="Arc 20">
              <a:extLst>
                <a:ext uri="{FF2B5EF4-FFF2-40B4-BE49-F238E27FC236}">
                  <a16:creationId xmlns:a16="http://schemas.microsoft.com/office/drawing/2014/main" xmlns="" id="{025979FF-8C22-4F40-842E-39DB67F9CFF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4905972">
              <a:off x="5827713" y="4895850"/>
              <a:ext cx="177800" cy="152400"/>
            </a:xfrm>
            <a:custGeom>
              <a:avLst/>
              <a:gdLst>
                <a:gd name="T0" fmla="*/ -1 w 21600"/>
                <a:gd name="T1" fmla="*/ 0 h 21600"/>
                <a:gd name="T2" fmla="*/ 21600 w 21600"/>
                <a:gd name="T3" fmla="*/ 21600 h 21600"/>
                <a:gd name="T4" fmla="*/ -1 w 21600"/>
                <a:gd name="T5" fmla="*/ 0 h 21600"/>
                <a:gd name="T6" fmla="*/ 21600 w 21600"/>
                <a:gd name="T7" fmla="*/ 21600 h 21600"/>
                <a:gd name="T8" fmla="*/ 0 w 21600"/>
                <a:gd name="T9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00" h="21600" fill="none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660066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" name="Arc 21">
              <a:extLst>
                <a:ext uri="{FF2B5EF4-FFF2-40B4-BE49-F238E27FC236}">
                  <a16:creationId xmlns:a16="http://schemas.microsoft.com/office/drawing/2014/main" xmlns="" id="{6B666244-08D1-47EC-ACA7-8D7658C069B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752093" flipH="1">
              <a:off x="6577013" y="5121275"/>
              <a:ext cx="169862" cy="196850"/>
            </a:xfrm>
            <a:custGeom>
              <a:avLst/>
              <a:gdLst>
                <a:gd name="T0" fmla="*/ 3153 w 21600"/>
                <a:gd name="T1" fmla="*/ 0 h 27492"/>
                <a:gd name="T2" fmla="*/ 21600 w 21600"/>
                <a:gd name="T3" fmla="*/ 21369 h 27492"/>
                <a:gd name="T4" fmla="*/ 20713 w 21600"/>
                <a:gd name="T5" fmla="*/ 27491 h 27492"/>
                <a:gd name="T6" fmla="*/ 3153 w 21600"/>
                <a:gd name="T7" fmla="*/ 0 h 27492"/>
                <a:gd name="T8" fmla="*/ 21600 w 21600"/>
                <a:gd name="T9" fmla="*/ 21369 h 27492"/>
                <a:gd name="T10" fmla="*/ 20713 w 21600"/>
                <a:gd name="T11" fmla="*/ 27491 h 27492"/>
                <a:gd name="T12" fmla="*/ 0 w 21600"/>
                <a:gd name="T13" fmla="*/ 21369 h 27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00" h="27492" fill="none">
                  <a:moveTo>
                    <a:pt x="3153" y="0"/>
                  </a:moveTo>
                  <a:cubicBezTo>
                    <a:pt x="13750" y="1564"/>
                    <a:pt x="21600" y="10657"/>
                    <a:pt x="21600" y="21369"/>
                  </a:cubicBezTo>
                  <a:cubicBezTo>
                    <a:pt x="21600" y="23441"/>
                    <a:pt x="21301" y="25504"/>
                    <a:pt x="20713" y="27491"/>
                  </a:cubicBezTo>
                </a:path>
                <a:path w="21600" h="27492" stroke="0">
                  <a:moveTo>
                    <a:pt x="3153" y="0"/>
                  </a:moveTo>
                  <a:cubicBezTo>
                    <a:pt x="13750" y="1564"/>
                    <a:pt x="21600" y="10657"/>
                    <a:pt x="21600" y="21369"/>
                  </a:cubicBezTo>
                  <a:cubicBezTo>
                    <a:pt x="21600" y="23441"/>
                    <a:pt x="21301" y="25504"/>
                    <a:pt x="20713" y="27491"/>
                  </a:cubicBezTo>
                  <a:lnTo>
                    <a:pt x="0" y="21369"/>
                  </a:lnTo>
                  <a:close/>
                </a:path>
              </a:pathLst>
            </a:custGeom>
            <a:noFill/>
            <a:ln w="38100">
              <a:solidFill>
                <a:srgbClr val="660066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" name="Arc 22">
              <a:extLst>
                <a:ext uri="{FF2B5EF4-FFF2-40B4-BE49-F238E27FC236}">
                  <a16:creationId xmlns:a16="http://schemas.microsoft.com/office/drawing/2014/main" xmlns="" id="{B8FA3006-8FD7-406F-A034-00F80D67E4E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969623">
              <a:off x="6056313" y="5019675"/>
              <a:ext cx="377825" cy="304800"/>
            </a:xfrm>
            <a:custGeom>
              <a:avLst/>
              <a:gdLst>
                <a:gd name="T0" fmla="*/ 1540 w 21414"/>
                <a:gd name="T1" fmla="*/ -1 h 21545"/>
                <a:gd name="T2" fmla="*/ 21414 w 21414"/>
                <a:gd name="T3" fmla="*/ 18718 h 21545"/>
                <a:gd name="T4" fmla="*/ 1540 w 21414"/>
                <a:gd name="T5" fmla="*/ -1 h 21545"/>
                <a:gd name="T6" fmla="*/ 21414 w 21414"/>
                <a:gd name="T7" fmla="*/ 18718 h 21545"/>
                <a:gd name="T8" fmla="*/ 0 w 21414"/>
                <a:gd name="T9" fmla="*/ 21545 h 21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14" h="21545" fill="none">
                  <a:moveTo>
                    <a:pt x="1540" y="-1"/>
                  </a:moveTo>
                  <a:cubicBezTo>
                    <a:pt x="11768" y="731"/>
                    <a:pt x="20072" y="8552"/>
                    <a:pt x="21414" y="18718"/>
                  </a:cubicBezTo>
                </a:path>
                <a:path w="21414" h="21545" stroke="0">
                  <a:moveTo>
                    <a:pt x="1540" y="-1"/>
                  </a:moveTo>
                  <a:cubicBezTo>
                    <a:pt x="11768" y="731"/>
                    <a:pt x="20072" y="8552"/>
                    <a:pt x="21414" y="18718"/>
                  </a:cubicBezTo>
                  <a:lnTo>
                    <a:pt x="0" y="21545"/>
                  </a:lnTo>
                  <a:close/>
                </a:path>
              </a:pathLst>
            </a:custGeom>
            <a:noFill/>
            <a:ln w="38100" cmpd="dbl">
              <a:solidFill>
                <a:srgbClr val="D60093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9" name="Line 23">
              <a:extLst>
                <a:ext uri="{FF2B5EF4-FFF2-40B4-BE49-F238E27FC236}">
                  <a16:creationId xmlns:a16="http://schemas.microsoft.com/office/drawing/2014/main" xmlns="" id="{CC03FD2E-60B6-4EA9-90D1-49EC7171AE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72213" y="5070475"/>
              <a:ext cx="1219200" cy="91440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Text Box 24">
              <a:extLst>
                <a:ext uri="{FF2B5EF4-FFF2-40B4-BE49-F238E27FC236}">
                  <a16:creationId xmlns:a16="http://schemas.microsoft.com/office/drawing/2014/main" xmlns="" id="{B9DACE68-56B6-4ED6-BEE1-21FA7995F9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08613" y="4651681"/>
              <a:ext cx="5334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0" hangingPunct="0">
                <a:spcBef>
                  <a:spcPct val="50000"/>
                </a:spcBef>
              </a:pPr>
              <a:r>
                <a:rPr lang="en-US" altLang="zh-CN" sz="2400" dirty="0"/>
                <a:t>1</a:t>
              </a:r>
            </a:p>
          </p:txBody>
        </p:sp>
        <p:sp>
          <p:nvSpPr>
            <p:cNvPr id="21" name="Text Box 25">
              <a:extLst>
                <a:ext uri="{FF2B5EF4-FFF2-40B4-BE49-F238E27FC236}">
                  <a16:creationId xmlns:a16="http://schemas.microsoft.com/office/drawing/2014/main" xmlns="" id="{0A20400A-37BB-4353-AB91-7490756020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57913" y="4524375"/>
              <a:ext cx="5334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0" hangingPunct="0">
                <a:spcBef>
                  <a:spcPct val="50000"/>
                </a:spcBef>
              </a:pPr>
              <a:r>
                <a:rPr lang="en-US" altLang="zh-CN" sz="2400"/>
                <a:t>2</a:t>
              </a:r>
            </a:p>
          </p:txBody>
        </p:sp>
        <p:sp>
          <p:nvSpPr>
            <p:cNvPr id="22" name="Text Box 26">
              <a:extLst>
                <a:ext uri="{FF2B5EF4-FFF2-40B4-BE49-F238E27FC236}">
                  <a16:creationId xmlns:a16="http://schemas.microsoft.com/office/drawing/2014/main" xmlns="" id="{A13A12EA-7244-4BC9-9777-9956826BA4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38926" y="5070475"/>
              <a:ext cx="5334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0" hangingPunct="0">
                <a:spcBef>
                  <a:spcPct val="50000"/>
                </a:spcBef>
              </a:pPr>
              <a:r>
                <a:rPr lang="en-US" altLang="zh-CN" sz="2400" dirty="0"/>
                <a:t>3</a:t>
              </a:r>
            </a:p>
          </p:txBody>
        </p:sp>
        <p:sp>
          <p:nvSpPr>
            <p:cNvPr id="23" name="Text Box 27">
              <a:extLst>
                <a:ext uri="{FF2B5EF4-FFF2-40B4-BE49-F238E27FC236}">
                  <a16:creationId xmlns:a16="http://schemas.microsoft.com/office/drawing/2014/main" xmlns="" id="{A17E4B8B-6ED8-4F0B-8DC7-CD5F1AF44D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51526" y="5197475"/>
              <a:ext cx="5334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0" hangingPunct="0">
                <a:spcBef>
                  <a:spcPct val="50000"/>
                </a:spcBef>
              </a:pPr>
              <a:r>
                <a:rPr lang="en-US" altLang="zh-CN" sz="2400" dirty="0"/>
                <a:t>4</a:t>
              </a:r>
            </a:p>
          </p:txBody>
        </p:sp>
        <p:sp>
          <p:nvSpPr>
            <p:cNvPr id="24" name="Text Box 28">
              <a:extLst>
                <a:ext uri="{FF2B5EF4-FFF2-40B4-BE49-F238E27FC236}">
                  <a16:creationId xmlns:a16="http://schemas.microsoft.com/office/drawing/2014/main" xmlns="" id="{D270CE10-9A70-4474-B88E-4A1820A685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38613" y="4867785"/>
              <a:ext cx="5334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0" hangingPunct="0">
                <a:spcBef>
                  <a:spcPct val="50000"/>
                </a:spcBef>
              </a:pPr>
              <a:r>
                <a:rPr lang="en-US" altLang="zh-CN" sz="2400"/>
                <a:t>A</a:t>
              </a:r>
            </a:p>
          </p:txBody>
        </p:sp>
        <p:sp>
          <p:nvSpPr>
            <p:cNvPr id="25" name="Text Box 29">
              <a:extLst>
                <a:ext uri="{FF2B5EF4-FFF2-40B4-BE49-F238E27FC236}">
                  <a16:creationId xmlns:a16="http://schemas.microsoft.com/office/drawing/2014/main" xmlns="" id="{DDA8D383-3431-4245-9964-68FCDC2A7A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35913" y="4783038"/>
              <a:ext cx="5334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0" hangingPunct="0">
                <a:spcBef>
                  <a:spcPct val="50000"/>
                </a:spcBef>
              </a:pPr>
              <a:r>
                <a:rPr lang="en-US" altLang="zh-CN" sz="2400" dirty="0"/>
                <a:t>B</a:t>
              </a:r>
            </a:p>
          </p:txBody>
        </p:sp>
        <p:sp>
          <p:nvSpPr>
            <p:cNvPr id="26" name="Text Box 30">
              <a:extLst>
                <a:ext uri="{FF2B5EF4-FFF2-40B4-BE49-F238E27FC236}">
                  <a16:creationId xmlns:a16="http://schemas.microsoft.com/office/drawing/2014/main" xmlns="" id="{4C37A3E2-972C-4721-B1D1-F57115B7CE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57713" y="3775585"/>
              <a:ext cx="5334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0" hangingPunct="0">
                <a:spcBef>
                  <a:spcPct val="50000"/>
                </a:spcBef>
              </a:pPr>
              <a:r>
                <a:rPr lang="en-US" altLang="zh-CN" sz="2400" dirty="0"/>
                <a:t>C</a:t>
              </a:r>
            </a:p>
          </p:txBody>
        </p:sp>
        <p:sp>
          <p:nvSpPr>
            <p:cNvPr id="27" name="Text Box 31">
              <a:extLst>
                <a:ext uri="{FF2B5EF4-FFF2-40B4-BE49-F238E27FC236}">
                  <a16:creationId xmlns:a16="http://schemas.microsoft.com/office/drawing/2014/main" xmlns="" id="{4151EA29-8ACD-40ED-AAD7-7F4D4CB137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02513" y="5799038"/>
              <a:ext cx="5334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0" hangingPunct="0">
                <a:spcBef>
                  <a:spcPct val="50000"/>
                </a:spcBef>
              </a:pPr>
              <a:r>
                <a:rPr lang="en-US" altLang="zh-CN" sz="2400" dirty="0"/>
                <a:t>D</a:t>
              </a:r>
            </a:p>
          </p:txBody>
        </p:sp>
        <p:sp>
          <p:nvSpPr>
            <p:cNvPr id="28" name="Text Box 32">
              <a:extLst>
                <a:ext uri="{FF2B5EF4-FFF2-40B4-BE49-F238E27FC236}">
                  <a16:creationId xmlns:a16="http://schemas.microsoft.com/office/drawing/2014/main" xmlns="" id="{DEC99067-1557-4666-B285-4C4704BB11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64213" y="5019981"/>
              <a:ext cx="9271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0" hangingPunct="0">
                <a:spcBef>
                  <a:spcPct val="50000"/>
                </a:spcBef>
              </a:pPr>
              <a:r>
                <a:rPr lang="en-US" altLang="zh-CN" sz="2000" dirty="0"/>
                <a:t>O</a:t>
              </a:r>
            </a:p>
          </p:txBody>
        </p:sp>
      </p:grpSp>
      <p:sp>
        <p:nvSpPr>
          <p:cNvPr id="29" name="Text Box 38">
            <a:extLst>
              <a:ext uri="{FF2B5EF4-FFF2-40B4-BE49-F238E27FC236}">
                <a16:creationId xmlns:a16="http://schemas.microsoft.com/office/drawing/2014/main" xmlns="" id="{851597E5-E82A-441C-93E8-25489ED457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7211" y="1573312"/>
            <a:ext cx="10813404" cy="1113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邻补角：如果两个角有一条公共边，它们的另一边互为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_________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，那么这两个角互为邻补角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图中∠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的邻补角有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___________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Rectangle 34">
            <a:extLst>
              <a:ext uri="{FF2B5EF4-FFF2-40B4-BE49-F238E27FC236}">
                <a16:creationId xmlns:a16="http://schemas.microsoft.com/office/drawing/2014/main" xmlns="" id="{D76E85B4-A35E-4ADA-AC92-2A4A024465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24192" y="1608237"/>
            <a:ext cx="1717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C00000"/>
                </a:solidFill>
                <a:ea typeface="黑体" panose="02010609060101010101" pitchFamily="49" charset="-122"/>
              </a:rPr>
              <a:t>反向延长线</a:t>
            </a:r>
          </a:p>
        </p:txBody>
      </p:sp>
      <p:sp>
        <p:nvSpPr>
          <p:cNvPr id="31" name="Text Box 35">
            <a:extLst>
              <a:ext uri="{FF2B5EF4-FFF2-40B4-BE49-F238E27FC236}">
                <a16:creationId xmlns:a16="http://schemas.microsoft.com/office/drawing/2014/main" xmlns="" id="{637181A7-117F-4ADB-9D94-68DD25F428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91931" y="2196685"/>
            <a:ext cx="16557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∠2</a:t>
            </a:r>
            <a:r>
              <a:rPr lang="zh-CN" alt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、∠</a:t>
            </a:r>
            <a:r>
              <a:rPr lang="en-US" altLang="zh-CN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xmlns="" id="{D4976A38-206C-462B-A990-E7E05BFDD8A8}"/>
              </a:ext>
            </a:extLst>
          </p:cNvPr>
          <p:cNvSpPr txBox="1"/>
          <p:nvPr/>
        </p:nvSpPr>
        <p:spPr>
          <a:xfrm>
            <a:off x="5870625" y="2844465"/>
            <a:ext cx="6454446" cy="11137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  <a:spcBef>
                <a:spcPct val="35000"/>
              </a:spcBef>
            </a:pPr>
            <a:r>
              <a:rPr lang="zh-CN" altLang="en-US"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特征：</a:t>
            </a:r>
            <a:endParaRPr lang="en-US" altLang="zh-CN" sz="24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>
              <a:lnSpc>
                <a:spcPct val="130000"/>
              </a:lnSpc>
              <a:spcBef>
                <a:spcPct val="35000"/>
              </a:spcBef>
            </a:pPr>
            <a:r>
              <a:rPr lang="zh-CN" altLang="en-US"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（</a:t>
            </a:r>
            <a:r>
              <a:rPr lang="en-US" altLang="zh-CN"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1</a:t>
            </a:r>
            <a:r>
              <a:rPr lang="zh-CN" altLang="en-US"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）有一个公共顶点；（</a:t>
            </a:r>
            <a:r>
              <a:rPr lang="en-US" altLang="zh-CN"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2</a:t>
            </a:r>
            <a:r>
              <a:rPr lang="zh-CN" altLang="en-US"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）有一条公共边。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D280EDA3-9F2F-43A5-9995-E12DB9F44058}"/>
              </a:ext>
            </a:extLst>
          </p:cNvPr>
          <p:cNvGrpSpPr/>
          <p:nvPr/>
        </p:nvGrpSpPr>
        <p:grpSpPr bwMode="auto">
          <a:xfrm>
            <a:off x="5723199" y="4825121"/>
            <a:ext cx="3068955" cy="1078186"/>
            <a:chOff x="3552" y="1253"/>
            <a:chExt cx="2208" cy="791"/>
          </a:xfrm>
        </p:grpSpPr>
        <p:sp>
          <p:nvSpPr>
            <p:cNvPr id="34" name="Line 7">
              <a:extLst>
                <a:ext uri="{FF2B5EF4-FFF2-40B4-BE49-F238E27FC236}">
                  <a16:creationId xmlns:a16="http://schemas.microsoft.com/office/drawing/2014/main" xmlns="" id="{EC6643E9-83E8-43A9-A087-AA4CAF15E5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52" y="2016"/>
              <a:ext cx="624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Line 8">
              <a:extLst>
                <a:ext uri="{FF2B5EF4-FFF2-40B4-BE49-F238E27FC236}">
                  <a16:creationId xmlns:a16="http://schemas.microsoft.com/office/drawing/2014/main" xmlns="" id="{D7780E95-242B-4DDA-A398-402A156A44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56" y="2016"/>
              <a:ext cx="1104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Line 9">
              <a:extLst>
                <a:ext uri="{FF2B5EF4-FFF2-40B4-BE49-F238E27FC236}">
                  <a16:creationId xmlns:a16="http://schemas.microsoft.com/office/drawing/2014/main" xmlns="" id="{3D7D0291-F75D-4C00-96D0-5181A111EC5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76" y="1298"/>
              <a:ext cx="700" cy="71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" name="Line 10">
              <a:extLst>
                <a:ext uri="{FF2B5EF4-FFF2-40B4-BE49-F238E27FC236}">
                  <a16:creationId xmlns:a16="http://schemas.microsoft.com/office/drawing/2014/main" xmlns="" id="{F9AA955C-A1AE-47E3-BB77-45F1DB0EF49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656" y="1253"/>
              <a:ext cx="673" cy="763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Text Box 11">
              <a:extLst>
                <a:ext uri="{FF2B5EF4-FFF2-40B4-BE49-F238E27FC236}">
                  <a16:creationId xmlns:a16="http://schemas.microsoft.com/office/drawing/2014/main" xmlns="" id="{DBA46FE6-99C6-4CF6-94BE-56805B33B4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3" y="1588"/>
              <a:ext cx="240" cy="2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b="1">
                  <a:ea typeface="楷体_GB2312" pitchFamily="49" charset="-122"/>
                </a:rPr>
                <a:t>1</a:t>
              </a:r>
            </a:p>
          </p:txBody>
        </p:sp>
        <p:sp>
          <p:nvSpPr>
            <p:cNvPr id="39" name="Text Box 12">
              <a:extLst>
                <a:ext uri="{FF2B5EF4-FFF2-40B4-BE49-F238E27FC236}">
                  <a16:creationId xmlns:a16="http://schemas.microsoft.com/office/drawing/2014/main" xmlns="" id="{FE2BBB44-5F91-47B9-AB05-4DBD5C671F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94" y="1774"/>
              <a:ext cx="240" cy="2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b="1" dirty="0">
                  <a:ea typeface="楷体_GB2312" pitchFamily="49" charset="-122"/>
                </a:rPr>
                <a:t>2</a:t>
              </a:r>
            </a:p>
          </p:txBody>
        </p:sp>
        <p:sp>
          <p:nvSpPr>
            <p:cNvPr id="40" name="Arc 20">
              <a:extLst>
                <a:ext uri="{FF2B5EF4-FFF2-40B4-BE49-F238E27FC236}">
                  <a16:creationId xmlns:a16="http://schemas.microsoft.com/office/drawing/2014/main" xmlns="" id="{4E839344-1E46-4D3F-BC95-01249586A607}"/>
                </a:ext>
              </a:extLst>
            </p:cNvPr>
            <p:cNvSpPr/>
            <p:nvPr/>
          </p:nvSpPr>
          <p:spPr bwMode="auto">
            <a:xfrm flipH="1">
              <a:off x="4060" y="1842"/>
              <a:ext cx="272" cy="18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0000FF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" name="Arc 21">
              <a:extLst>
                <a:ext uri="{FF2B5EF4-FFF2-40B4-BE49-F238E27FC236}">
                  <a16:creationId xmlns:a16="http://schemas.microsoft.com/office/drawing/2014/main" xmlns="" id="{3711BE8F-EF05-42C9-9903-E77AEE1CB237}"/>
                </a:ext>
              </a:extLst>
            </p:cNvPr>
            <p:cNvSpPr/>
            <p:nvPr/>
          </p:nvSpPr>
          <p:spPr bwMode="auto">
            <a:xfrm>
              <a:off x="4785" y="1842"/>
              <a:ext cx="91" cy="18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0000FF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42" name="Group 31">
            <a:extLst>
              <a:ext uri="{FF2B5EF4-FFF2-40B4-BE49-F238E27FC236}">
                <a16:creationId xmlns:a16="http://schemas.microsoft.com/office/drawing/2014/main" xmlns="" id="{0E8E1B1B-1500-4268-BEB3-F3F3AC62F2CE}"/>
              </a:ext>
            </a:extLst>
          </p:cNvPr>
          <p:cNvGrpSpPr/>
          <p:nvPr/>
        </p:nvGrpSpPr>
        <p:grpSpPr bwMode="auto">
          <a:xfrm>
            <a:off x="9097848" y="4537928"/>
            <a:ext cx="2924810" cy="1423670"/>
            <a:chOff x="1837" y="1480"/>
            <a:chExt cx="1632" cy="775"/>
          </a:xfrm>
        </p:grpSpPr>
        <p:sp>
          <p:nvSpPr>
            <p:cNvPr id="43" name="Line 16">
              <a:extLst>
                <a:ext uri="{FF2B5EF4-FFF2-40B4-BE49-F238E27FC236}">
                  <a16:creationId xmlns:a16="http://schemas.microsoft.com/office/drawing/2014/main" xmlns="" id="{75D66131-10C2-48AA-8214-90417E00DD9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37" y="2205"/>
              <a:ext cx="163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" name="Line 17">
              <a:extLst>
                <a:ext uri="{FF2B5EF4-FFF2-40B4-BE49-F238E27FC236}">
                  <a16:creationId xmlns:a16="http://schemas.microsoft.com/office/drawing/2014/main" xmlns="" id="{78748991-8E72-4D36-87A7-14D33E5AAD6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608" y="1480"/>
              <a:ext cx="9" cy="726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" name="Arc 18">
              <a:extLst>
                <a:ext uri="{FF2B5EF4-FFF2-40B4-BE49-F238E27FC236}">
                  <a16:creationId xmlns:a16="http://schemas.microsoft.com/office/drawing/2014/main" xmlns="" id="{03CCDFC1-6FED-4180-8223-5BA3AFE58EA8}"/>
                </a:ext>
              </a:extLst>
            </p:cNvPr>
            <p:cNvSpPr/>
            <p:nvPr/>
          </p:nvSpPr>
          <p:spPr bwMode="auto">
            <a:xfrm flipH="1">
              <a:off x="2426" y="2069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0000FF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6" name="Arc 19">
              <a:extLst>
                <a:ext uri="{FF2B5EF4-FFF2-40B4-BE49-F238E27FC236}">
                  <a16:creationId xmlns:a16="http://schemas.microsoft.com/office/drawing/2014/main" xmlns="" id="{4DE444DC-34D4-4DA2-9B46-32A3D060C0D9}"/>
                </a:ext>
              </a:extLst>
            </p:cNvPr>
            <p:cNvSpPr/>
            <p:nvPr/>
          </p:nvSpPr>
          <p:spPr bwMode="auto">
            <a:xfrm rot="6446262" flipH="1">
              <a:off x="2569" y="2073"/>
              <a:ext cx="182" cy="181"/>
            </a:xfrm>
            <a:custGeom>
              <a:avLst/>
              <a:gdLst>
                <a:gd name="G0" fmla="+- 0 0 0"/>
                <a:gd name="G1" fmla="+- 18670 0 0"/>
                <a:gd name="G2" fmla="+- 21600 0 0"/>
                <a:gd name="T0" fmla="*/ 10862 w 21600"/>
                <a:gd name="T1" fmla="*/ 0 h 18670"/>
                <a:gd name="T2" fmla="*/ 21600 w 21600"/>
                <a:gd name="T3" fmla="*/ 18670 h 18670"/>
                <a:gd name="T4" fmla="*/ 0 w 21600"/>
                <a:gd name="T5" fmla="*/ 18670 h 18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18670" fill="none" extrusionOk="0">
                  <a:moveTo>
                    <a:pt x="10862" y="-1"/>
                  </a:moveTo>
                  <a:cubicBezTo>
                    <a:pt x="17510" y="3867"/>
                    <a:pt x="21600" y="10978"/>
                    <a:pt x="21600" y="18670"/>
                  </a:cubicBezTo>
                </a:path>
                <a:path w="21600" h="18670" stroke="0" extrusionOk="0">
                  <a:moveTo>
                    <a:pt x="10862" y="-1"/>
                  </a:moveTo>
                  <a:cubicBezTo>
                    <a:pt x="17510" y="3867"/>
                    <a:pt x="21600" y="10978"/>
                    <a:pt x="21600" y="18670"/>
                  </a:cubicBezTo>
                  <a:lnTo>
                    <a:pt x="0" y="18670"/>
                  </a:lnTo>
                  <a:close/>
                </a:path>
              </a:pathLst>
            </a:custGeom>
            <a:noFill/>
            <a:ln w="38100">
              <a:solidFill>
                <a:srgbClr val="0000FF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7" name="Text Box 22">
              <a:extLst>
                <a:ext uri="{FF2B5EF4-FFF2-40B4-BE49-F238E27FC236}">
                  <a16:creationId xmlns:a16="http://schemas.microsoft.com/office/drawing/2014/main" xmlns="" id="{1777C0E0-BF5B-4151-AF2E-4190B6DCA3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10" y="1960"/>
              <a:ext cx="240" cy="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b="1" dirty="0">
                  <a:ea typeface="楷体_GB2312" pitchFamily="49" charset="-122"/>
                </a:rPr>
                <a:t>1</a:t>
              </a:r>
            </a:p>
          </p:txBody>
        </p:sp>
        <p:sp>
          <p:nvSpPr>
            <p:cNvPr id="48" name="Text Box 23">
              <a:extLst>
                <a:ext uri="{FF2B5EF4-FFF2-40B4-BE49-F238E27FC236}">
                  <a16:creationId xmlns:a16="http://schemas.microsoft.com/office/drawing/2014/main" xmlns="" id="{2D28AA20-F228-4549-9886-75325854A2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12" y="1966"/>
              <a:ext cx="240" cy="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b="1" dirty="0">
                  <a:ea typeface="楷体_GB2312" pitchFamily="49" charset="-122"/>
                </a:rPr>
                <a:t>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9758758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3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980A32E4-C90D-4FBD-AEB0-EC03D8E50803}"/>
              </a:ext>
            </a:extLst>
          </p:cNvPr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grpSp>
        <p:nvGrpSpPr>
          <p:cNvPr id="8" name="组合 17">
            <a:extLst>
              <a:ext uri="{FF2B5EF4-FFF2-40B4-BE49-F238E27FC236}">
                <a16:creationId xmlns:a16="http://schemas.microsoft.com/office/drawing/2014/main" xmlns="" id="{C41873B5-D704-42E3-806E-045C33B39B3B}"/>
              </a:ext>
            </a:extLst>
          </p:cNvPr>
          <p:cNvGrpSpPr>
            <a:grpSpLocks/>
          </p:cNvGrpSpPr>
          <p:nvPr/>
        </p:nvGrpSpPr>
        <p:grpSpPr bwMode="auto">
          <a:xfrm>
            <a:off x="254968" y="906838"/>
            <a:ext cx="2039938" cy="530225"/>
            <a:chOff x="0" y="0"/>
            <a:chExt cx="4104456" cy="547624"/>
          </a:xfrm>
        </p:grpSpPr>
        <p:sp>
          <p:nvSpPr>
            <p:cNvPr id="9" name="圆角矩形 31">
              <a:extLst>
                <a:ext uri="{FF2B5EF4-FFF2-40B4-BE49-F238E27FC236}">
                  <a16:creationId xmlns:a16="http://schemas.microsoft.com/office/drawing/2014/main" xmlns="" id="{391CAA57-D62B-4FC6-AEC3-FA24FAA96D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4104456" cy="547624"/>
            </a:xfrm>
            <a:prstGeom prst="roundRect">
              <a:avLst>
                <a:gd name="adj" fmla="val 16667"/>
              </a:avLst>
            </a:prstGeom>
            <a:solidFill>
              <a:srgbClr val="FFFFD9"/>
            </a:solidFill>
            <a:ln w="25400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0" hangingPunct="0"/>
              <a:endParaRPr lang="zh-CN" altLang="zh-CN" b="1">
                <a:solidFill>
                  <a:srgbClr val="000000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" name="文本框 19">
              <a:extLst>
                <a:ext uri="{FF2B5EF4-FFF2-40B4-BE49-F238E27FC236}">
                  <a16:creationId xmlns:a16="http://schemas.microsoft.com/office/drawing/2014/main" xmlns="" id="{BEC7B262-F319-4AF0-AE6F-3BE7A07490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436" y="48978"/>
              <a:ext cx="4032019" cy="4768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zh-CN" altLang="en-US" sz="2400" b="1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有关概念</a:t>
              </a:r>
            </a:p>
          </p:txBody>
        </p:sp>
      </p:grpSp>
      <p:sp>
        <p:nvSpPr>
          <p:cNvPr id="11" name="矩形 35">
            <a:extLst>
              <a:ext uri="{FF2B5EF4-FFF2-40B4-BE49-F238E27FC236}">
                <a16:creationId xmlns:a16="http://schemas.microsoft.com/office/drawing/2014/main" xmlns="" id="{E8C1105E-C707-4E1D-92A3-4471965BA1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8675" y="6308725"/>
            <a:ext cx="8064500" cy="142875"/>
          </a:xfrm>
          <a:prstGeom prst="rect">
            <a:avLst/>
          </a:prstGeom>
          <a:solidFill>
            <a:srgbClr val="0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" name="分段箭头1 464">
            <a:extLst>
              <a:ext uri="{FF2B5EF4-FFF2-40B4-BE49-F238E27FC236}">
                <a16:creationId xmlns:a16="http://schemas.microsoft.com/office/drawing/2014/main" xmlns="" id="{76E0AB70-CD83-4146-A878-37B85B4AD377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323850" y="6308725"/>
            <a:ext cx="504825" cy="142875"/>
          </a:xfrm>
          <a:custGeom>
            <a:avLst/>
            <a:gdLst>
              <a:gd name="T0" fmla="*/ 837769 w 1437086"/>
              <a:gd name="T1" fmla="*/ 0 h 619125"/>
              <a:gd name="T2" fmla="*/ 1129014 w 1437086"/>
              <a:gd name="T3" fmla="*/ 2 h 619125"/>
              <a:gd name="T4" fmla="*/ 1437086 w 1437086"/>
              <a:gd name="T5" fmla="*/ 314833 h 619125"/>
              <a:gd name="T6" fmla="*/ 1126115 w 1437086"/>
              <a:gd name="T7" fmla="*/ 619125 h 619125"/>
              <a:gd name="T8" fmla="*/ 836416 w 1437086"/>
              <a:gd name="T9" fmla="*/ 619125 h 619125"/>
              <a:gd name="T10" fmla="*/ 1146598 w 1437086"/>
              <a:gd name="T11" fmla="*/ 315604 h 619125"/>
              <a:gd name="T12" fmla="*/ 837769 w 1437086"/>
              <a:gd name="T13" fmla="*/ 0 h 619125"/>
              <a:gd name="T14" fmla="*/ 476241 w 1437086"/>
              <a:gd name="T15" fmla="*/ 0 h 619125"/>
              <a:gd name="T16" fmla="*/ 767481 w 1437086"/>
              <a:gd name="T17" fmla="*/ 0 h 619125"/>
              <a:gd name="T18" fmla="*/ 1075554 w 1437086"/>
              <a:gd name="T19" fmla="*/ 314833 h 619125"/>
              <a:gd name="T20" fmla="*/ 764585 w 1437086"/>
              <a:gd name="T21" fmla="*/ 619125 h 619125"/>
              <a:gd name="T22" fmla="*/ 474886 w 1437086"/>
              <a:gd name="T23" fmla="*/ 619125 h 619125"/>
              <a:gd name="T24" fmla="*/ 785067 w 1437086"/>
              <a:gd name="T25" fmla="*/ 315602 h 619125"/>
              <a:gd name="T26" fmla="*/ 476241 w 1437086"/>
              <a:gd name="T27" fmla="*/ 0 h 619125"/>
              <a:gd name="T28" fmla="*/ 0 w 1437086"/>
              <a:gd name="T29" fmla="*/ 0 h 619125"/>
              <a:gd name="T30" fmla="*/ 405948 w 1437086"/>
              <a:gd name="T31" fmla="*/ 0 h 619125"/>
              <a:gd name="T32" fmla="*/ 714025 w 1437086"/>
              <a:gd name="T33" fmla="*/ 314832 h 619125"/>
              <a:gd name="T34" fmla="*/ 403054 w 1437086"/>
              <a:gd name="T35" fmla="*/ 619125 h 619125"/>
              <a:gd name="T36" fmla="*/ 0 w 1437086"/>
              <a:gd name="T37" fmla="*/ 619125 h 619125"/>
              <a:gd name="T38" fmla="*/ 0 w 1437086"/>
              <a:gd name="T39" fmla="*/ 0 h 619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37086" h="619125">
                <a:moveTo>
                  <a:pt x="837769" y="0"/>
                </a:moveTo>
                <a:lnTo>
                  <a:pt x="1129014" y="2"/>
                </a:lnTo>
                <a:lnTo>
                  <a:pt x="1437086" y="314833"/>
                </a:lnTo>
                <a:lnTo>
                  <a:pt x="1126115" y="619125"/>
                </a:lnTo>
                <a:lnTo>
                  <a:pt x="836416" y="619125"/>
                </a:lnTo>
                <a:lnTo>
                  <a:pt x="1146598" y="315604"/>
                </a:lnTo>
                <a:lnTo>
                  <a:pt x="837769" y="0"/>
                </a:lnTo>
                <a:close/>
                <a:moveTo>
                  <a:pt x="476241" y="0"/>
                </a:moveTo>
                <a:lnTo>
                  <a:pt x="767481" y="0"/>
                </a:lnTo>
                <a:lnTo>
                  <a:pt x="1075554" y="314833"/>
                </a:lnTo>
                <a:lnTo>
                  <a:pt x="764585" y="619125"/>
                </a:lnTo>
                <a:lnTo>
                  <a:pt x="474886" y="619125"/>
                </a:lnTo>
                <a:lnTo>
                  <a:pt x="785067" y="315602"/>
                </a:lnTo>
                <a:lnTo>
                  <a:pt x="476241" y="0"/>
                </a:lnTo>
                <a:close/>
                <a:moveTo>
                  <a:pt x="0" y="0"/>
                </a:moveTo>
                <a:lnTo>
                  <a:pt x="405948" y="0"/>
                </a:lnTo>
                <a:lnTo>
                  <a:pt x="714025" y="314832"/>
                </a:lnTo>
                <a:lnTo>
                  <a:pt x="403054" y="619125"/>
                </a:lnTo>
                <a:lnTo>
                  <a:pt x="0" y="619125"/>
                </a:lnTo>
                <a:lnTo>
                  <a:pt x="0" y="0"/>
                </a:lnTo>
                <a:close/>
              </a:path>
            </a:pathLst>
          </a:custGeom>
          <a:solidFill>
            <a:srgbClr val="008080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24FA53A1-BE47-461A-9BF6-12CC639F9C6B}"/>
              </a:ext>
            </a:extLst>
          </p:cNvPr>
          <p:cNvGrpSpPr/>
          <p:nvPr/>
        </p:nvGrpSpPr>
        <p:grpSpPr>
          <a:xfrm>
            <a:off x="603623" y="2908754"/>
            <a:ext cx="4330700" cy="2480653"/>
            <a:chOff x="4138613" y="3775585"/>
            <a:chExt cx="4330700" cy="2480653"/>
          </a:xfrm>
        </p:grpSpPr>
        <p:sp>
          <p:nvSpPr>
            <p:cNvPr id="13" name="Line 17">
              <a:extLst>
                <a:ext uri="{FF2B5EF4-FFF2-40B4-BE49-F238E27FC236}">
                  <a16:creationId xmlns:a16="http://schemas.microsoft.com/office/drawing/2014/main" xmlns="" id="{91BFEBA5-78D7-4536-89DB-239552D935D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95813" y="5045075"/>
              <a:ext cx="3429000" cy="7620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Line 18">
              <a:extLst>
                <a:ext uri="{FF2B5EF4-FFF2-40B4-BE49-F238E27FC236}">
                  <a16:creationId xmlns:a16="http://schemas.microsoft.com/office/drawing/2014/main" xmlns="" id="{E3713EAD-AD26-4ACC-B094-73F9770ED5D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76813" y="4079875"/>
              <a:ext cx="1295400" cy="99060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Arc 19">
              <a:extLst>
                <a:ext uri="{FF2B5EF4-FFF2-40B4-BE49-F238E27FC236}">
                  <a16:creationId xmlns:a16="http://schemas.microsoft.com/office/drawing/2014/main" xmlns="" id="{A3118D53-DD76-4CBF-B001-FB84B49EF39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769624">
              <a:off x="6070600" y="4841875"/>
              <a:ext cx="377825" cy="304800"/>
            </a:xfrm>
            <a:custGeom>
              <a:avLst/>
              <a:gdLst>
                <a:gd name="T0" fmla="*/ 1540 w 21414"/>
                <a:gd name="T1" fmla="*/ -1 h 21545"/>
                <a:gd name="T2" fmla="*/ 21414 w 21414"/>
                <a:gd name="T3" fmla="*/ 18718 h 21545"/>
                <a:gd name="T4" fmla="*/ 1540 w 21414"/>
                <a:gd name="T5" fmla="*/ -1 h 21545"/>
                <a:gd name="T6" fmla="*/ 21414 w 21414"/>
                <a:gd name="T7" fmla="*/ 18718 h 21545"/>
                <a:gd name="T8" fmla="*/ 0 w 21414"/>
                <a:gd name="T9" fmla="*/ 21545 h 21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14" h="21545" fill="none">
                  <a:moveTo>
                    <a:pt x="1540" y="-1"/>
                  </a:moveTo>
                  <a:cubicBezTo>
                    <a:pt x="11768" y="731"/>
                    <a:pt x="20072" y="8552"/>
                    <a:pt x="21414" y="18718"/>
                  </a:cubicBezTo>
                </a:path>
                <a:path w="21414" h="21545" stroke="0">
                  <a:moveTo>
                    <a:pt x="1540" y="-1"/>
                  </a:moveTo>
                  <a:cubicBezTo>
                    <a:pt x="11768" y="731"/>
                    <a:pt x="20072" y="8552"/>
                    <a:pt x="21414" y="18718"/>
                  </a:cubicBezTo>
                  <a:lnTo>
                    <a:pt x="0" y="21545"/>
                  </a:lnTo>
                  <a:close/>
                </a:path>
              </a:pathLst>
            </a:custGeom>
            <a:noFill/>
            <a:ln w="38100" cmpd="dbl">
              <a:solidFill>
                <a:srgbClr val="D60093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" name="Arc 20">
              <a:extLst>
                <a:ext uri="{FF2B5EF4-FFF2-40B4-BE49-F238E27FC236}">
                  <a16:creationId xmlns:a16="http://schemas.microsoft.com/office/drawing/2014/main" xmlns="" id="{025979FF-8C22-4F40-842E-39DB67F9CFF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4905972">
              <a:off x="5827713" y="4895850"/>
              <a:ext cx="177800" cy="152400"/>
            </a:xfrm>
            <a:custGeom>
              <a:avLst/>
              <a:gdLst>
                <a:gd name="T0" fmla="*/ -1 w 21600"/>
                <a:gd name="T1" fmla="*/ 0 h 21600"/>
                <a:gd name="T2" fmla="*/ 21600 w 21600"/>
                <a:gd name="T3" fmla="*/ 21600 h 21600"/>
                <a:gd name="T4" fmla="*/ -1 w 21600"/>
                <a:gd name="T5" fmla="*/ 0 h 21600"/>
                <a:gd name="T6" fmla="*/ 21600 w 21600"/>
                <a:gd name="T7" fmla="*/ 21600 h 21600"/>
                <a:gd name="T8" fmla="*/ 0 w 21600"/>
                <a:gd name="T9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00" h="21600" fill="none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660066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" name="Arc 21">
              <a:extLst>
                <a:ext uri="{FF2B5EF4-FFF2-40B4-BE49-F238E27FC236}">
                  <a16:creationId xmlns:a16="http://schemas.microsoft.com/office/drawing/2014/main" xmlns="" id="{6B666244-08D1-47EC-ACA7-8D7658C069B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752093" flipH="1">
              <a:off x="6577013" y="5121275"/>
              <a:ext cx="169862" cy="196850"/>
            </a:xfrm>
            <a:custGeom>
              <a:avLst/>
              <a:gdLst>
                <a:gd name="T0" fmla="*/ 3153 w 21600"/>
                <a:gd name="T1" fmla="*/ 0 h 27492"/>
                <a:gd name="T2" fmla="*/ 21600 w 21600"/>
                <a:gd name="T3" fmla="*/ 21369 h 27492"/>
                <a:gd name="T4" fmla="*/ 20713 w 21600"/>
                <a:gd name="T5" fmla="*/ 27491 h 27492"/>
                <a:gd name="T6" fmla="*/ 3153 w 21600"/>
                <a:gd name="T7" fmla="*/ 0 h 27492"/>
                <a:gd name="T8" fmla="*/ 21600 w 21600"/>
                <a:gd name="T9" fmla="*/ 21369 h 27492"/>
                <a:gd name="T10" fmla="*/ 20713 w 21600"/>
                <a:gd name="T11" fmla="*/ 27491 h 27492"/>
                <a:gd name="T12" fmla="*/ 0 w 21600"/>
                <a:gd name="T13" fmla="*/ 21369 h 27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00" h="27492" fill="none">
                  <a:moveTo>
                    <a:pt x="3153" y="0"/>
                  </a:moveTo>
                  <a:cubicBezTo>
                    <a:pt x="13750" y="1564"/>
                    <a:pt x="21600" y="10657"/>
                    <a:pt x="21600" y="21369"/>
                  </a:cubicBezTo>
                  <a:cubicBezTo>
                    <a:pt x="21600" y="23441"/>
                    <a:pt x="21301" y="25504"/>
                    <a:pt x="20713" y="27491"/>
                  </a:cubicBezTo>
                </a:path>
                <a:path w="21600" h="27492" stroke="0">
                  <a:moveTo>
                    <a:pt x="3153" y="0"/>
                  </a:moveTo>
                  <a:cubicBezTo>
                    <a:pt x="13750" y="1564"/>
                    <a:pt x="21600" y="10657"/>
                    <a:pt x="21600" y="21369"/>
                  </a:cubicBezTo>
                  <a:cubicBezTo>
                    <a:pt x="21600" y="23441"/>
                    <a:pt x="21301" y="25504"/>
                    <a:pt x="20713" y="27491"/>
                  </a:cubicBezTo>
                  <a:lnTo>
                    <a:pt x="0" y="21369"/>
                  </a:lnTo>
                  <a:close/>
                </a:path>
              </a:pathLst>
            </a:custGeom>
            <a:noFill/>
            <a:ln w="38100">
              <a:solidFill>
                <a:srgbClr val="660066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" name="Arc 22">
              <a:extLst>
                <a:ext uri="{FF2B5EF4-FFF2-40B4-BE49-F238E27FC236}">
                  <a16:creationId xmlns:a16="http://schemas.microsoft.com/office/drawing/2014/main" xmlns="" id="{B8FA3006-8FD7-406F-A034-00F80D67E4E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969623">
              <a:off x="6056313" y="5019675"/>
              <a:ext cx="377825" cy="304800"/>
            </a:xfrm>
            <a:custGeom>
              <a:avLst/>
              <a:gdLst>
                <a:gd name="T0" fmla="*/ 1540 w 21414"/>
                <a:gd name="T1" fmla="*/ -1 h 21545"/>
                <a:gd name="T2" fmla="*/ 21414 w 21414"/>
                <a:gd name="T3" fmla="*/ 18718 h 21545"/>
                <a:gd name="T4" fmla="*/ 1540 w 21414"/>
                <a:gd name="T5" fmla="*/ -1 h 21545"/>
                <a:gd name="T6" fmla="*/ 21414 w 21414"/>
                <a:gd name="T7" fmla="*/ 18718 h 21545"/>
                <a:gd name="T8" fmla="*/ 0 w 21414"/>
                <a:gd name="T9" fmla="*/ 21545 h 21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14" h="21545" fill="none">
                  <a:moveTo>
                    <a:pt x="1540" y="-1"/>
                  </a:moveTo>
                  <a:cubicBezTo>
                    <a:pt x="11768" y="731"/>
                    <a:pt x="20072" y="8552"/>
                    <a:pt x="21414" y="18718"/>
                  </a:cubicBezTo>
                </a:path>
                <a:path w="21414" h="21545" stroke="0">
                  <a:moveTo>
                    <a:pt x="1540" y="-1"/>
                  </a:moveTo>
                  <a:cubicBezTo>
                    <a:pt x="11768" y="731"/>
                    <a:pt x="20072" y="8552"/>
                    <a:pt x="21414" y="18718"/>
                  </a:cubicBezTo>
                  <a:lnTo>
                    <a:pt x="0" y="21545"/>
                  </a:lnTo>
                  <a:close/>
                </a:path>
              </a:pathLst>
            </a:custGeom>
            <a:noFill/>
            <a:ln w="38100" cmpd="dbl">
              <a:solidFill>
                <a:srgbClr val="D60093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9" name="Line 23">
              <a:extLst>
                <a:ext uri="{FF2B5EF4-FFF2-40B4-BE49-F238E27FC236}">
                  <a16:creationId xmlns:a16="http://schemas.microsoft.com/office/drawing/2014/main" xmlns="" id="{CC03FD2E-60B6-4EA9-90D1-49EC7171AE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72213" y="5070475"/>
              <a:ext cx="1219200" cy="91440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Text Box 24">
              <a:extLst>
                <a:ext uri="{FF2B5EF4-FFF2-40B4-BE49-F238E27FC236}">
                  <a16:creationId xmlns:a16="http://schemas.microsoft.com/office/drawing/2014/main" xmlns="" id="{B9DACE68-56B6-4ED6-BEE1-21FA7995F9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08613" y="4651681"/>
              <a:ext cx="5334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0" hangingPunct="0">
                <a:spcBef>
                  <a:spcPct val="50000"/>
                </a:spcBef>
              </a:pPr>
              <a:r>
                <a:rPr lang="en-US" altLang="zh-CN" sz="2400" dirty="0"/>
                <a:t>1</a:t>
              </a:r>
            </a:p>
          </p:txBody>
        </p:sp>
        <p:sp>
          <p:nvSpPr>
            <p:cNvPr id="21" name="Text Box 25">
              <a:extLst>
                <a:ext uri="{FF2B5EF4-FFF2-40B4-BE49-F238E27FC236}">
                  <a16:creationId xmlns:a16="http://schemas.microsoft.com/office/drawing/2014/main" xmlns="" id="{0A20400A-37BB-4353-AB91-7490756020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57913" y="4524375"/>
              <a:ext cx="5334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0" hangingPunct="0">
                <a:spcBef>
                  <a:spcPct val="50000"/>
                </a:spcBef>
              </a:pPr>
              <a:r>
                <a:rPr lang="en-US" altLang="zh-CN" sz="2400"/>
                <a:t>2</a:t>
              </a:r>
            </a:p>
          </p:txBody>
        </p:sp>
        <p:sp>
          <p:nvSpPr>
            <p:cNvPr id="22" name="Text Box 26">
              <a:extLst>
                <a:ext uri="{FF2B5EF4-FFF2-40B4-BE49-F238E27FC236}">
                  <a16:creationId xmlns:a16="http://schemas.microsoft.com/office/drawing/2014/main" xmlns="" id="{A13A12EA-7244-4BC9-9777-9956826BA4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38926" y="5070475"/>
              <a:ext cx="5334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0" hangingPunct="0">
                <a:spcBef>
                  <a:spcPct val="50000"/>
                </a:spcBef>
              </a:pPr>
              <a:r>
                <a:rPr lang="en-US" altLang="zh-CN" sz="2400" dirty="0"/>
                <a:t>3</a:t>
              </a:r>
            </a:p>
          </p:txBody>
        </p:sp>
        <p:sp>
          <p:nvSpPr>
            <p:cNvPr id="23" name="Text Box 27">
              <a:extLst>
                <a:ext uri="{FF2B5EF4-FFF2-40B4-BE49-F238E27FC236}">
                  <a16:creationId xmlns:a16="http://schemas.microsoft.com/office/drawing/2014/main" xmlns="" id="{A17E4B8B-6ED8-4F0B-8DC7-CD5F1AF44D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51526" y="5197475"/>
              <a:ext cx="5334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0" hangingPunct="0">
                <a:spcBef>
                  <a:spcPct val="50000"/>
                </a:spcBef>
              </a:pPr>
              <a:r>
                <a:rPr lang="en-US" altLang="zh-CN" sz="2400" dirty="0"/>
                <a:t>4</a:t>
              </a:r>
            </a:p>
          </p:txBody>
        </p:sp>
        <p:sp>
          <p:nvSpPr>
            <p:cNvPr id="24" name="Text Box 28">
              <a:extLst>
                <a:ext uri="{FF2B5EF4-FFF2-40B4-BE49-F238E27FC236}">
                  <a16:creationId xmlns:a16="http://schemas.microsoft.com/office/drawing/2014/main" xmlns="" id="{D270CE10-9A70-4474-B88E-4A1820A685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38613" y="4867785"/>
              <a:ext cx="5334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0" hangingPunct="0">
                <a:spcBef>
                  <a:spcPct val="50000"/>
                </a:spcBef>
              </a:pPr>
              <a:r>
                <a:rPr lang="en-US" altLang="zh-CN" sz="2400"/>
                <a:t>A</a:t>
              </a:r>
            </a:p>
          </p:txBody>
        </p:sp>
        <p:sp>
          <p:nvSpPr>
            <p:cNvPr id="25" name="Text Box 29">
              <a:extLst>
                <a:ext uri="{FF2B5EF4-FFF2-40B4-BE49-F238E27FC236}">
                  <a16:creationId xmlns:a16="http://schemas.microsoft.com/office/drawing/2014/main" xmlns="" id="{DDA8D383-3431-4245-9964-68FCDC2A7A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35913" y="4783038"/>
              <a:ext cx="5334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0" hangingPunct="0">
                <a:spcBef>
                  <a:spcPct val="50000"/>
                </a:spcBef>
              </a:pPr>
              <a:r>
                <a:rPr lang="en-US" altLang="zh-CN" sz="2400" dirty="0"/>
                <a:t>B</a:t>
              </a:r>
            </a:p>
          </p:txBody>
        </p:sp>
        <p:sp>
          <p:nvSpPr>
            <p:cNvPr id="26" name="Text Box 30">
              <a:extLst>
                <a:ext uri="{FF2B5EF4-FFF2-40B4-BE49-F238E27FC236}">
                  <a16:creationId xmlns:a16="http://schemas.microsoft.com/office/drawing/2014/main" xmlns="" id="{4C37A3E2-972C-4721-B1D1-F57115B7CE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57713" y="3775585"/>
              <a:ext cx="5334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0" hangingPunct="0">
                <a:spcBef>
                  <a:spcPct val="50000"/>
                </a:spcBef>
              </a:pPr>
              <a:r>
                <a:rPr lang="en-US" altLang="zh-CN" sz="2400" dirty="0"/>
                <a:t>C</a:t>
              </a:r>
            </a:p>
          </p:txBody>
        </p:sp>
        <p:sp>
          <p:nvSpPr>
            <p:cNvPr id="27" name="Text Box 31">
              <a:extLst>
                <a:ext uri="{FF2B5EF4-FFF2-40B4-BE49-F238E27FC236}">
                  <a16:creationId xmlns:a16="http://schemas.microsoft.com/office/drawing/2014/main" xmlns="" id="{4151EA29-8ACD-40ED-AAD7-7F4D4CB137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02513" y="5799038"/>
              <a:ext cx="5334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0" hangingPunct="0">
                <a:spcBef>
                  <a:spcPct val="50000"/>
                </a:spcBef>
              </a:pPr>
              <a:r>
                <a:rPr lang="en-US" altLang="zh-CN" sz="2400" dirty="0"/>
                <a:t>D</a:t>
              </a:r>
            </a:p>
          </p:txBody>
        </p:sp>
        <p:sp>
          <p:nvSpPr>
            <p:cNvPr id="28" name="Text Box 32">
              <a:extLst>
                <a:ext uri="{FF2B5EF4-FFF2-40B4-BE49-F238E27FC236}">
                  <a16:creationId xmlns:a16="http://schemas.microsoft.com/office/drawing/2014/main" xmlns="" id="{DEC99067-1557-4666-B285-4C4704BB11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64213" y="5019981"/>
              <a:ext cx="9271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0" hangingPunct="0">
                <a:spcBef>
                  <a:spcPct val="50000"/>
                </a:spcBef>
              </a:pPr>
              <a:r>
                <a:rPr lang="en-US" altLang="zh-CN" sz="2000" dirty="0"/>
                <a:t>O</a:t>
              </a:r>
            </a:p>
          </p:txBody>
        </p:sp>
      </p:grpSp>
      <p:sp>
        <p:nvSpPr>
          <p:cNvPr id="33" name="Text Box 39">
            <a:extLst>
              <a:ext uri="{FF2B5EF4-FFF2-40B4-BE49-F238E27FC236}">
                <a16:creationId xmlns:a16="http://schemas.microsoft.com/office/drawing/2014/main" xmlns="" id="{DDE26525-6D72-47B9-A65A-C35C5B8FBF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0198" y="1595154"/>
            <a:ext cx="11716219" cy="1113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对顶角：如果一个角的两边是另一个角的两边的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_________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，那么这两个角互为对顶角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图中∠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的对顶角是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______.</a:t>
            </a:r>
          </a:p>
        </p:txBody>
      </p:sp>
      <p:sp>
        <p:nvSpPr>
          <p:cNvPr id="34" name="Rectangle 37">
            <a:extLst>
              <a:ext uri="{FF2B5EF4-FFF2-40B4-BE49-F238E27FC236}">
                <a16:creationId xmlns:a16="http://schemas.microsoft.com/office/drawing/2014/main" xmlns="" id="{96193E15-3655-4606-A2AE-F5EA7F6528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72064" y="1658456"/>
            <a:ext cx="172354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C00000"/>
                </a:solidFill>
                <a:ea typeface="黑体" panose="02010609060101010101" pitchFamily="49" charset="-122"/>
              </a:rPr>
              <a:t>反向延长线</a:t>
            </a:r>
          </a:p>
        </p:txBody>
      </p:sp>
      <p:sp>
        <p:nvSpPr>
          <p:cNvPr id="35" name="Text Box 38">
            <a:extLst>
              <a:ext uri="{FF2B5EF4-FFF2-40B4-BE49-F238E27FC236}">
                <a16:creationId xmlns:a16="http://schemas.microsoft.com/office/drawing/2014/main" xmlns="" id="{B2A4A95D-3FE2-4BFB-B798-8B162E8309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1143" y="2201309"/>
            <a:ext cx="9366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∠3</a:t>
            </a: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xmlns="" id="{96BBEA9C-EBBC-43FB-A02A-CEBC2CCE7B03}"/>
              </a:ext>
            </a:extLst>
          </p:cNvPr>
          <p:cNvSpPr txBox="1"/>
          <p:nvPr/>
        </p:nvSpPr>
        <p:spPr>
          <a:xfrm>
            <a:off x="4957016" y="2417874"/>
            <a:ext cx="7362341" cy="217097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25000"/>
              </a:lnSpc>
              <a:spcBef>
                <a:spcPct val="40000"/>
              </a:spcBef>
            </a:pPr>
            <a:r>
              <a:rPr lang="zh-CN" altLang="en-US"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特征：</a:t>
            </a:r>
            <a:endParaRPr lang="en-US" altLang="zh-CN" sz="24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>
              <a:lnSpc>
                <a:spcPct val="125000"/>
              </a:lnSpc>
              <a:spcBef>
                <a:spcPct val="40000"/>
              </a:spcBef>
            </a:pPr>
            <a:r>
              <a:rPr lang="zh-CN" altLang="en-US"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（</a:t>
            </a:r>
            <a:r>
              <a:rPr lang="en-US" altLang="zh-CN"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1</a:t>
            </a:r>
            <a:r>
              <a:rPr lang="zh-CN" altLang="en-US"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）两个角是由两条直线相交而形成的（由两条直线相交保证了所形成的角有公共顶点）；</a:t>
            </a:r>
            <a:endParaRPr lang="en-US" altLang="zh-CN" sz="24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>
              <a:lnSpc>
                <a:spcPct val="125000"/>
              </a:lnSpc>
              <a:spcBef>
                <a:spcPct val="40000"/>
              </a:spcBef>
            </a:pPr>
            <a:r>
              <a:rPr lang="zh-CN" altLang="en-US"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（</a:t>
            </a:r>
            <a:r>
              <a:rPr lang="en-US" altLang="zh-CN"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2</a:t>
            </a:r>
            <a:r>
              <a:rPr lang="zh-CN" altLang="en-US"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）两个角的两边无公共边。</a:t>
            </a:r>
            <a:endParaRPr lang="zh-CN" altLang="en-US" sz="24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2526846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891ffa19-dcea-4ce0-a437-7efccc817f4f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中文微软西文new">
      <a:majorFont>
        <a:latin typeface="Times New Roman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A000120150716A04KPBG</Template>
  <TotalTime>11731</TotalTime>
  <Words>1373</Words>
  <Application>Microsoft Office PowerPoint</Application>
  <PresentationFormat>自定义</PresentationFormat>
  <Paragraphs>266</Paragraphs>
  <Slides>21</Slides>
  <Notes>19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3" baseType="lpstr">
      <vt:lpstr>Office 主题</vt:lpstr>
      <vt:lpstr>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hanjibin</dc:creator>
  <cp:lastModifiedBy>ckb</cp:lastModifiedBy>
  <cp:revision>496</cp:revision>
  <dcterms:created xsi:type="dcterms:W3CDTF">2017-03-29T03:26:00Z</dcterms:created>
  <dcterms:modified xsi:type="dcterms:W3CDTF">2020-04-21T01:47:11Z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2052-10.1.0.6206</vt:lpwstr>
  </property>
</Properties>
</file>